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8" r:id="rId2"/>
    <p:sldId id="273" r:id="rId3"/>
    <p:sldId id="274" r:id="rId4"/>
    <p:sldId id="276" r:id="rId5"/>
    <p:sldId id="277" r:id="rId6"/>
    <p:sldId id="278" r:id="rId7"/>
    <p:sldId id="279" r:id="rId8"/>
    <p:sldId id="292" r:id="rId9"/>
    <p:sldId id="297" r:id="rId10"/>
    <p:sldId id="291" r:id="rId11"/>
    <p:sldId id="301" r:id="rId12"/>
    <p:sldId id="298" r:id="rId13"/>
    <p:sldId id="299" r:id="rId14"/>
    <p:sldId id="300" r:id="rId15"/>
    <p:sldId id="293" r:id="rId16"/>
    <p:sldId id="280" r:id="rId17"/>
    <p:sldId id="281" r:id="rId18"/>
    <p:sldId id="302" r:id="rId19"/>
    <p:sldId id="303" r:id="rId20"/>
    <p:sldId id="304" r:id="rId21"/>
    <p:sldId id="282" r:id="rId22"/>
    <p:sldId id="307" r:id="rId23"/>
    <p:sldId id="308" r:id="rId24"/>
    <p:sldId id="309" r:id="rId25"/>
    <p:sldId id="310" r:id="rId26"/>
    <p:sldId id="311" r:id="rId27"/>
    <p:sldId id="312" r:id="rId28"/>
    <p:sldId id="283" r:id="rId29"/>
    <p:sldId id="295" r:id="rId30"/>
    <p:sldId id="296" r:id="rId31"/>
    <p:sldId id="305" r:id="rId32"/>
    <p:sldId id="284" r:id="rId33"/>
    <p:sldId id="270" r:id="rId34"/>
    <p:sldId id="294" r:id="rId35"/>
    <p:sldId id="306" r:id="rId36"/>
    <p:sldId id="285" r:id="rId37"/>
    <p:sldId id="286" r:id="rId38"/>
    <p:sldId id="287" r:id="rId39"/>
    <p:sldId id="288" r:id="rId40"/>
    <p:sldId id="289" r:id="rId4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391">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FF8"/>
    <a:srgbClr val="000032"/>
    <a:srgbClr val="422C16"/>
    <a:srgbClr val="000066"/>
    <a:srgbClr val="333333"/>
    <a:srgbClr val="006699"/>
    <a:srgbClr val="1C1C1C"/>
    <a:srgbClr val="800000"/>
    <a:srgbClr val="CCFF99"/>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94652" autoAdjust="0"/>
  </p:normalViewPr>
  <p:slideViewPr>
    <p:cSldViewPr showGuides="1">
      <p:cViewPr varScale="1">
        <p:scale>
          <a:sx n="121" d="100"/>
          <a:sy n="121" d="100"/>
        </p:scale>
        <p:origin x="1218" y="102"/>
      </p:cViewPr>
      <p:guideLst>
        <p:guide orient="horz" pos="391"/>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B1959-CA5C-BB4A-9D57-5236EA8AA557}" type="datetimeFigureOut">
              <a:rPr lang="en-US" smtClean="0"/>
              <a:t>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31C578-1D1D-764C-BF0F-C025097C20F8}" type="slidenum">
              <a:rPr lang="en-US" smtClean="0"/>
              <a:t>‹#›</a:t>
            </a:fld>
            <a:endParaRPr lang="en-US"/>
          </a:p>
        </p:txBody>
      </p:sp>
    </p:spTree>
    <p:extLst>
      <p:ext uri="{BB962C8B-B14F-4D97-AF65-F5344CB8AC3E}">
        <p14:creationId xmlns:p14="http://schemas.microsoft.com/office/powerpoint/2010/main" val="20083303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3EAC2B-0153-244C-8A39-676CE60D3A24}" type="slidenum">
              <a:rPr lang="en-US" smtClean="0"/>
              <a:t>1</a:t>
            </a:fld>
            <a:endParaRPr lang="en-US"/>
          </a:p>
        </p:txBody>
      </p:sp>
    </p:spTree>
    <p:extLst>
      <p:ext uri="{BB962C8B-B14F-4D97-AF65-F5344CB8AC3E}">
        <p14:creationId xmlns:p14="http://schemas.microsoft.com/office/powerpoint/2010/main" val="3728777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598F893D-99C4-1F44-83F0-9D0C92C0B142}" type="slidenum">
              <a:rPr lang="es-ES"/>
              <a:pPr/>
              <a:t>‹#›</a:t>
            </a:fld>
            <a:endParaRPr lang="es-ES"/>
          </a:p>
        </p:txBody>
      </p:sp>
    </p:spTree>
    <p:extLst>
      <p:ext uri="{BB962C8B-B14F-4D97-AF65-F5344CB8AC3E}">
        <p14:creationId xmlns:p14="http://schemas.microsoft.com/office/powerpoint/2010/main" val="495187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C954F5EA-4DE8-CD40-804B-64837B5DEBF9}" type="slidenum">
              <a:rPr lang="es-ES"/>
              <a:pPr/>
              <a:t>‹#›</a:t>
            </a:fld>
            <a:endParaRPr lang="es-ES"/>
          </a:p>
        </p:txBody>
      </p:sp>
    </p:spTree>
    <p:extLst>
      <p:ext uri="{BB962C8B-B14F-4D97-AF65-F5344CB8AC3E}">
        <p14:creationId xmlns:p14="http://schemas.microsoft.com/office/powerpoint/2010/main" val="2065228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EB05D234-F95B-B24B-BEED-3F9D29C88D6B}" type="slidenum">
              <a:rPr lang="es-ES"/>
              <a:pPr/>
              <a:t>‹#›</a:t>
            </a:fld>
            <a:endParaRPr lang="es-ES"/>
          </a:p>
        </p:txBody>
      </p:sp>
    </p:spTree>
    <p:extLst>
      <p:ext uri="{BB962C8B-B14F-4D97-AF65-F5344CB8AC3E}">
        <p14:creationId xmlns:p14="http://schemas.microsoft.com/office/powerpoint/2010/main" val="3744267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AE7A740F-E9A6-C54A-B7E5-F65462120E0B}" type="slidenum">
              <a:rPr lang="es-ES"/>
              <a:pPr/>
              <a:t>‹#›</a:t>
            </a:fld>
            <a:endParaRPr lang="es-ES"/>
          </a:p>
        </p:txBody>
      </p:sp>
    </p:spTree>
    <p:extLst>
      <p:ext uri="{BB962C8B-B14F-4D97-AF65-F5344CB8AC3E}">
        <p14:creationId xmlns:p14="http://schemas.microsoft.com/office/powerpoint/2010/main" val="4222711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DBDD75EB-F2CB-5F47-8127-4BB941F1CAA3}" type="slidenum">
              <a:rPr lang="es-ES"/>
              <a:pPr/>
              <a:t>‹#›</a:t>
            </a:fld>
            <a:endParaRPr lang="es-ES"/>
          </a:p>
        </p:txBody>
      </p:sp>
    </p:spTree>
    <p:extLst>
      <p:ext uri="{BB962C8B-B14F-4D97-AF65-F5344CB8AC3E}">
        <p14:creationId xmlns:p14="http://schemas.microsoft.com/office/powerpoint/2010/main" val="61261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39F71817-6EA8-1D44-BD11-21D297956D19}" type="slidenum">
              <a:rPr lang="es-ES"/>
              <a:pPr/>
              <a:t>‹#›</a:t>
            </a:fld>
            <a:endParaRPr lang="es-ES"/>
          </a:p>
        </p:txBody>
      </p:sp>
    </p:spTree>
    <p:extLst>
      <p:ext uri="{BB962C8B-B14F-4D97-AF65-F5344CB8AC3E}">
        <p14:creationId xmlns:p14="http://schemas.microsoft.com/office/powerpoint/2010/main" val="228412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F5CDE332-5908-B14F-9409-3CE0C873A73E}" type="slidenum">
              <a:rPr lang="es-ES"/>
              <a:pPr/>
              <a:t>‹#›</a:t>
            </a:fld>
            <a:endParaRPr lang="es-ES"/>
          </a:p>
        </p:txBody>
      </p:sp>
    </p:spTree>
    <p:extLst>
      <p:ext uri="{BB962C8B-B14F-4D97-AF65-F5344CB8AC3E}">
        <p14:creationId xmlns:p14="http://schemas.microsoft.com/office/powerpoint/2010/main" val="76804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C6DFC105-FA7B-9D4E-AD60-9B21444C3A79}" type="slidenum">
              <a:rPr lang="es-ES"/>
              <a:pPr/>
              <a:t>‹#›</a:t>
            </a:fld>
            <a:endParaRPr lang="es-ES"/>
          </a:p>
        </p:txBody>
      </p:sp>
    </p:spTree>
    <p:extLst>
      <p:ext uri="{BB962C8B-B14F-4D97-AF65-F5344CB8AC3E}">
        <p14:creationId xmlns:p14="http://schemas.microsoft.com/office/powerpoint/2010/main" val="162174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6C24C39B-0BF9-8343-B50A-4E3AE1F4FB03}" type="slidenum">
              <a:rPr lang="es-ES"/>
              <a:pPr/>
              <a:t>‹#›</a:t>
            </a:fld>
            <a:endParaRPr lang="es-ES"/>
          </a:p>
        </p:txBody>
      </p:sp>
    </p:spTree>
    <p:extLst>
      <p:ext uri="{BB962C8B-B14F-4D97-AF65-F5344CB8AC3E}">
        <p14:creationId xmlns:p14="http://schemas.microsoft.com/office/powerpoint/2010/main" val="326301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F3CE71E0-169E-0841-82B5-B1A9EED3A386}" type="slidenum">
              <a:rPr lang="es-ES"/>
              <a:pPr/>
              <a:t>‹#›</a:t>
            </a:fld>
            <a:endParaRPr lang="es-ES"/>
          </a:p>
        </p:txBody>
      </p:sp>
    </p:spTree>
    <p:extLst>
      <p:ext uri="{BB962C8B-B14F-4D97-AF65-F5344CB8AC3E}">
        <p14:creationId xmlns:p14="http://schemas.microsoft.com/office/powerpoint/2010/main" val="211441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E59D2038-CB22-434F-A848-0A9925CF4252}" type="slidenum">
              <a:rPr lang="es-ES"/>
              <a:pPr/>
              <a:t>‹#›</a:t>
            </a:fld>
            <a:endParaRPr lang="es-ES"/>
          </a:p>
        </p:txBody>
      </p:sp>
    </p:spTree>
    <p:extLst>
      <p:ext uri="{BB962C8B-B14F-4D97-AF65-F5344CB8AC3E}">
        <p14:creationId xmlns:p14="http://schemas.microsoft.com/office/powerpoint/2010/main" val="1665235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6397EDC7-7424-E448-A43C-07F48C669CBA}"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Arial" charset="0"/>
        </a:defRPr>
      </a:lvl2pPr>
      <a:lvl3pPr algn="ctr" rtl="0" fontAlgn="base">
        <a:spcBef>
          <a:spcPct val="0"/>
        </a:spcBef>
        <a:spcAft>
          <a:spcPct val="0"/>
        </a:spcAft>
        <a:defRPr sz="4400">
          <a:solidFill>
            <a:schemeClr val="tx2"/>
          </a:solidFill>
          <a:latin typeface="Arial" charset="0"/>
          <a:ea typeface="ＭＳ Ｐゴシック" charset="0"/>
          <a:cs typeface="Arial" charset="0"/>
        </a:defRPr>
      </a:lvl3pPr>
      <a:lvl4pPr algn="ctr" rtl="0" fontAlgn="base">
        <a:spcBef>
          <a:spcPct val="0"/>
        </a:spcBef>
        <a:spcAft>
          <a:spcPct val="0"/>
        </a:spcAft>
        <a:defRPr sz="4400">
          <a:solidFill>
            <a:schemeClr val="tx2"/>
          </a:solidFill>
          <a:latin typeface="Arial" charset="0"/>
          <a:ea typeface="ＭＳ Ｐゴシック" charset="0"/>
          <a:cs typeface="Arial" charset="0"/>
        </a:defRPr>
      </a:lvl4pPr>
      <a:lvl5pPr algn="ctr" rtl="0" fontAlgn="base">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rial" charset="0"/>
          <a:cs typeface="+mn-cs"/>
        </a:defRPr>
      </a:lvl2pPr>
      <a:lvl3pPr marL="1143000" indent="-228600" algn="l" rtl="0" fontAlgn="base">
        <a:spcBef>
          <a:spcPct val="20000"/>
        </a:spcBef>
        <a:spcAft>
          <a:spcPct val="0"/>
        </a:spcAft>
        <a:buChar char="•"/>
        <a:defRPr sz="2400">
          <a:solidFill>
            <a:schemeClr val="tx1"/>
          </a:solidFill>
          <a:latin typeface="+mn-lt"/>
          <a:ea typeface="Arial" charset="0"/>
          <a:cs typeface="+mn-cs"/>
        </a:defRPr>
      </a:lvl3pPr>
      <a:lvl4pPr marL="1600200"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22"/>
          <p:cNvSpPr>
            <a:spLocks noChangeArrowheads="1"/>
          </p:cNvSpPr>
          <p:nvPr/>
        </p:nvSpPr>
        <p:spPr bwMode="auto">
          <a:xfrm>
            <a:off x="3203848" y="4509120"/>
            <a:ext cx="5400600" cy="503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en-US" sz="2000" b="1" dirty="0" smtClean="0">
                <a:solidFill>
                  <a:srgbClr val="1C1C1C"/>
                </a:solidFill>
                <a:latin typeface="Candara"/>
                <a:cs typeface="Candara"/>
              </a:rPr>
              <a:t>Deborah A. Cory-Slechta</a:t>
            </a:r>
          </a:p>
          <a:p>
            <a:r>
              <a:rPr lang="en-US" sz="2000" b="1" dirty="0" smtClean="0">
                <a:solidFill>
                  <a:srgbClr val="1C1C1C"/>
                </a:solidFill>
                <a:latin typeface="Candara"/>
                <a:cs typeface="Candara"/>
              </a:rPr>
              <a:t>Professor of Environmental Medicine, </a:t>
            </a:r>
          </a:p>
          <a:p>
            <a:r>
              <a:rPr lang="en-US" sz="2000" b="1" dirty="0" smtClean="0">
                <a:solidFill>
                  <a:srgbClr val="1C1C1C"/>
                </a:solidFill>
                <a:latin typeface="Candara"/>
                <a:cs typeface="Candara"/>
              </a:rPr>
              <a:t>Pediatrics and Public Health Sciences</a:t>
            </a:r>
          </a:p>
          <a:p>
            <a:r>
              <a:rPr lang="en-US" sz="2000" b="1" dirty="0" smtClean="0">
                <a:solidFill>
                  <a:srgbClr val="1C1C1C"/>
                </a:solidFill>
                <a:latin typeface="Candara"/>
                <a:cs typeface="Candara"/>
              </a:rPr>
              <a:t>University of Rochester Medical School</a:t>
            </a:r>
            <a:endParaRPr lang="es-ES" sz="2000" b="1" dirty="0">
              <a:solidFill>
                <a:srgbClr val="1C1C1C"/>
              </a:solidFill>
              <a:latin typeface="Candara"/>
              <a:cs typeface="Candara"/>
            </a:endParaRPr>
          </a:p>
        </p:txBody>
      </p:sp>
      <p:sp>
        <p:nvSpPr>
          <p:cNvPr id="4" name="Title 1"/>
          <p:cNvSpPr txBox="1">
            <a:spLocks/>
          </p:cNvSpPr>
          <p:nvPr/>
        </p:nvSpPr>
        <p:spPr bwMode="auto">
          <a:xfrm>
            <a:off x="683568" y="1268760"/>
            <a:ext cx="7776864" cy="1470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a:solidFill>
                  <a:schemeClr val="tx2"/>
                </a:solidFill>
                <a:latin typeface="+mj-lt"/>
                <a:ea typeface="ＭＳ Ｐゴシック" charset="0"/>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Arial"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Arial"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Arial"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fontAlgn="auto">
              <a:spcAft>
                <a:spcPts val="0"/>
              </a:spcAft>
              <a:defRPr/>
            </a:pPr>
            <a:r>
              <a:rPr lang="en-US" sz="3600" dirty="0" smtClean="0">
                <a:solidFill>
                  <a:srgbClr val="000032"/>
                </a:solidFill>
                <a:latin typeface="Candara"/>
                <a:cs typeface="Candara"/>
              </a:rPr>
              <a:t> </a:t>
            </a:r>
            <a:r>
              <a:rPr lang="en-US" sz="3600" dirty="0" smtClean="0">
                <a:ln w="5000" cmpd="sng">
                  <a:solidFill>
                    <a:srgbClr val="000000"/>
                  </a:solidFill>
                  <a:prstDash val="solid"/>
                </a:ln>
                <a:solidFill>
                  <a:srgbClr val="000032"/>
                </a:solidFill>
                <a:latin typeface="Candara"/>
                <a:ea typeface="+mj-ea"/>
                <a:cs typeface="Candara"/>
              </a:rPr>
              <a:t>How Do We Set Blood Lead Standards?</a:t>
            </a:r>
            <a:endParaRPr lang="en-US" sz="3600" dirty="0">
              <a:ln w="5000" cmpd="sng">
                <a:solidFill>
                  <a:srgbClr val="000000"/>
                </a:solidFill>
                <a:prstDash val="solid"/>
              </a:ln>
              <a:solidFill>
                <a:srgbClr val="000032"/>
              </a:solidFill>
              <a:latin typeface="Candara"/>
              <a:ea typeface="+mj-ea"/>
              <a:cs typeface="Candara"/>
            </a:endParaRPr>
          </a:p>
        </p:txBody>
      </p:sp>
      <p:sp>
        <p:nvSpPr>
          <p:cNvPr id="2" name="Rectangle 1"/>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ndara"/>
              <a:cs typeface="Candara"/>
            </a:endParaRPr>
          </a:p>
        </p:txBody>
      </p:sp>
    </p:spTree>
    <p:extLst>
      <p:ext uri="{BB962C8B-B14F-4D97-AF65-F5344CB8AC3E}">
        <p14:creationId xmlns:p14="http://schemas.microsoft.com/office/powerpoint/2010/main" val="357759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1000"/>
                                        <p:tgtEl>
                                          <p:spTgt spid="205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228998"/>
          </a:xfrm>
        </p:spPr>
        <p:txBody>
          <a:bodyPr/>
          <a:lstStyle/>
          <a:p>
            <a:r>
              <a:rPr lang="en-US" sz="3600" dirty="0">
                <a:latin typeface="Candara"/>
                <a:cs typeface="Candara"/>
              </a:rPr>
              <a:t>Evidence Related to Reductions in IQ at BLLs &lt;10 µg/dl</a:t>
            </a:r>
            <a:endParaRPr lang="en-US" sz="3600" dirty="0"/>
          </a:p>
        </p:txBody>
      </p:sp>
      <p:sp>
        <p:nvSpPr>
          <p:cNvPr id="3" name="Content Placeholder 2"/>
          <p:cNvSpPr>
            <a:spLocks noGrp="1"/>
          </p:cNvSpPr>
          <p:nvPr>
            <p:ph idx="1"/>
          </p:nvPr>
        </p:nvSpPr>
        <p:spPr>
          <a:xfrm>
            <a:off x="323528" y="1916833"/>
            <a:ext cx="8229600" cy="3600400"/>
          </a:xfrm>
        </p:spPr>
        <p:txBody>
          <a:bodyPr/>
          <a:lstStyle/>
          <a:p>
            <a:pPr marL="793242" lvl="1" indent="-457200" eaLnBrk="1" fontAlgn="auto" hangingPunct="1">
              <a:spcBef>
                <a:spcPts val="324"/>
              </a:spcBef>
              <a:spcAft>
                <a:spcPts val="0"/>
              </a:spcAft>
              <a:buFont typeface="Arial"/>
              <a:buChar char="•"/>
              <a:defRPr/>
            </a:pPr>
            <a:r>
              <a:rPr lang="en-US" sz="3200" dirty="0">
                <a:latin typeface="Candara"/>
                <a:cs typeface="Candara"/>
              </a:rPr>
              <a:t>Additional studies since the last review, e.g.,</a:t>
            </a:r>
            <a:r>
              <a:rPr lang="en-US" dirty="0">
                <a:latin typeface="Candara"/>
                <a:cs typeface="Candara"/>
              </a:rPr>
              <a:t> </a:t>
            </a:r>
          </a:p>
          <a:p>
            <a:pPr marL="1431036" lvl="3" indent="-342900" fontAlgn="auto">
              <a:spcAft>
                <a:spcPts val="0"/>
              </a:spcAft>
              <a:buFont typeface="Wingdings" charset="2"/>
              <a:buChar char="Ø"/>
              <a:defRPr/>
            </a:pPr>
            <a:r>
              <a:rPr lang="en-US" sz="2400" dirty="0">
                <a:latin typeface="Candara"/>
                <a:cs typeface="Candara"/>
              </a:rPr>
              <a:t>Chen et al., 2005</a:t>
            </a:r>
          </a:p>
          <a:p>
            <a:pPr marL="1431036" lvl="3" indent="-342900" fontAlgn="auto">
              <a:spcAft>
                <a:spcPts val="0"/>
              </a:spcAft>
              <a:buFont typeface="Wingdings" charset="2"/>
              <a:buChar char="Ø"/>
              <a:defRPr/>
            </a:pPr>
            <a:r>
              <a:rPr lang="en-US" sz="2400" dirty="0" err="1">
                <a:latin typeface="Candara"/>
                <a:cs typeface="Candara"/>
              </a:rPr>
              <a:t>Chiodo</a:t>
            </a:r>
            <a:r>
              <a:rPr lang="en-US" sz="2400" dirty="0">
                <a:latin typeface="Candara"/>
                <a:cs typeface="Candara"/>
              </a:rPr>
              <a:t> et al., 2007</a:t>
            </a:r>
          </a:p>
          <a:p>
            <a:pPr marL="1431036" lvl="3" indent="-342900" fontAlgn="auto">
              <a:spcAft>
                <a:spcPts val="0"/>
              </a:spcAft>
              <a:buFont typeface="Wingdings" charset="2"/>
              <a:buChar char="Ø"/>
              <a:defRPr/>
            </a:pPr>
            <a:r>
              <a:rPr lang="en-US" sz="2400" dirty="0">
                <a:latin typeface="Candara"/>
                <a:cs typeface="Candara"/>
              </a:rPr>
              <a:t>Kim et al., 2009</a:t>
            </a:r>
          </a:p>
          <a:p>
            <a:pPr marL="1431036" lvl="3" indent="-342900" fontAlgn="auto">
              <a:spcAft>
                <a:spcPts val="0"/>
              </a:spcAft>
              <a:buFont typeface="Wingdings" charset="2"/>
              <a:buChar char="Ø"/>
              <a:defRPr/>
            </a:pPr>
            <a:r>
              <a:rPr lang="en-US" sz="2400" dirty="0" err="1">
                <a:latin typeface="Candara"/>
                <a:cs typeface="Candara"/>
              </a:rPr>
              <a:t>Jedrychowski</a:t>
            </a:r>
            <a:r>
              <a:rPr lang="en-US" sz="2400" dirty="0">
                <a:latin typeface="Candara"/>
                <a:cs typeface="Candara"/>
              </a:rPr>
              <a:t> et al., 2009a, </a:t>
            </a:r>
            <a:r>
              <a:rPr lang="en-US" sz="2400" dirty="0" smtClean="0">
                <a:latin typeface="Candara"/>
                <a:cs typeface="Candara"/>
              </a:rPr>
              <a:t>2009b</a:t>
            </a:r>
          </a:p>
          <a:p>
            <a:pPr marL="1431036" lvl="3" indent="-342900" fontAlgn="auto">
              <a:spcAft>
                <a:spcPts val="0"/>
              </a:spcAft>
              <a:buFont typeface="Wingdings" charset="2"/>
              <a:buChar char="Ø"/>
              <a:defRPr/>
            </a:pPr>
            <a:r>
              <a:rPr lang="en-US" sz="2400" dirty="0" err="1" smtClean="0">
                <a:latin typeface="Candara"/>
                <a:cs typeface="Candara"/>
              </a:rPr>
              <a:t>Luchinni</a:t>
            </a:r>
            <a:r>
              <a:rPr lang="en-US" sz="2400" dirty="0" smtClean="0">
                <a:latin typeface="Candara"/>
                <a:cs typeface="Candara"/>
              </a:rPr>
              <a:t> et al., 2012</a:t>
            </a:r>
            <a:endParaRPr lang="en-US" sz="2400" dirty="0">
              <a:latin typeface="Candara"/>
              <a:cs typeface="Candara"/>
            </a:endParaRPr>
          </a:p>
          <a:p>
            <a:endParaRPr lang="en-US" dirty="0"/>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55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1520" y="1600200"/>
            <a:ext cx="8435280" cy="4525963"/>
          </a:xfrm>
        </p:spPr>
        <p:txBody>
          <a:bodyPr/>
          <a:lstStyle/>
          <a:p>
            <a:r>
              <a:rPr lang="en-US" sz="1800" b="1" dirty="0"/>
              <a:t>GENDER SPECIFIC DIFFERENCES </a:t>
            </a:r>
            <a:r>
              <a:rPr lang="en-US" sz="1800" b="1" dirty="0" smtClean="0"/>
              <a:t>IN NEURODEVELOPMENTAL</a:t>
            </a:r>
            <a:r>
              <a:rPr lang="en-US" sz="1800" b="1" dirty="0"/>
              <a:t> </a:t>
            </a:r>
            <a:r>
              <a:rPr lang="en-US" sz="1800" b="1" dirty="0" smtClean="0"/>
              <a:t>EFFECTS OF PRENATAL EXPOSURE TO VERY LOW-LEAD LEVELS: THE PROSPECTIVE COHORT STUDY IN THREE-YEAR OLDS</a:t>
            </a:r>
          </a:p>
          <a:p>
            <a:pPr marL="0" indent="0">
              <a:buNone/>
            </a:pPr>
            <a:r>
              <a:rPr lang="en-US" sz="2000" dirty="0" smtClean="0"/>
              <a:t>      W. </a:t>
            </a:r>
            <a:r>
              <a:rPr lang="en-US" sz="2000" dirty="0" err="1" smtClean="0"/>
              <a:t>Jedrychowski</a:t>
            </a:r>
            <a:r>
              <a:rPr lang="en-US" sz="2000" dirty="0" smtClean="0"/>
              <a:t> et al., Early Human Dev. 2009, 85: 503-510</a:t>
            </a:r>
          </a:p>
          <a:p>
            <a:pPr marL="0" indent="0">
              <a:lnSpc>
                <a:spcPts val="1500"/>
              </a:lnSpc>
              <a:buNone/>
            </a:pPr>
            <a:endParaRPr lang="en-US" sz="2000" dirty="0" smtClean="0"/>
          </a:p>
          <a:p>
            <a:pPr marL="347663" indent="0">
              <a:buNone/>
            </a:pPr>
            <a:r>
              <a:rPr lang="en-US" sz="2000" dirty="0" smtClean="0"/>
              <a:t>At 36 months, adjusted estimates of MDI deficit in boys at 36 months confirmed very strong negative impact of prenatal lead exposure </a:t>
            </a:r>
            <a:r>
              <a:rPr lang="en-US" sz="2000" dirty="0" smtClean="0">
                <a:solidFill>
                  <a:srgbClr val="FF0000"/>
                </a:solidFill>
              </a:rPr>
              <a:t>(BLL&gt;1.67μg/dL)</a:t>
            </a:r>
            <a:r>
              <a:rPr lang="en-US" sz="2000" dirty="0" smtClean="0"/>
              <a:t> compared with the lowest quartile of exposure (beta </a:t>
            </a:r>
            <a:r>
              <a:rPr lang="en-US" sz="2000" dirty="0" err="1" smtClean="0"/>
              <a:t>coeff</a:t>
            </a:r>
            <a:r>
              <a:rPr lang="en-US" sz="2000" dirty="0" smtClean="0"/>
              <a:t>. = −6.2, p = 0.002), but the effect in girls was insignificant (beta </a:t>
            </a:r>
            <a:r>
              <a:rPr lang="en-US" sz="2000" dirty="0" err="1" smtClean="0"/>
              <a:t>coeff</a:t>
            </a:r>
            <a:r>
              <a:rPr lang="en-US" sz="2000" dirty="0" smtClean="0"/>
              <a:t> = −0.74, p = 0.720).</a:t>
            </a:r>
            <a:r>
              <a:rPr lang="en-US" sz="2000" dirty="0" smtClean="0">
                <a:solidFill>
                  <a:srgbClr val="FF0000"/>
                </a:solidFill>
              </a:rPr>
              <a:t> </a:t>
            </a:r>
            <a:endParaRPr lang="en-US" sz="2000" dirty="0"/>
          </a:p>
        </p:txBody>
      </p:sp>
      <p:sp>
        <p:nvSpPr>
          <p:cNvPr id="6" name="Title 4"/>
          <p:cNvSpPr>
            <a:spLocks noGrp="1"/>
          </p:cNvSpPr>
          <p:nvPr>
            <p:ph type="title"/>
          </p:nvPr>
        </p:nvSpPr>
        <p:spPr/>
        <p:txBody>
          <a:bodyPr/>
          <a:lstStyle/>
          <a:p>
            <a:r>
              <a:rPr lang="en-US" sz="3600" dirty="0">
                <a:latin typeface="Candara"/>
                <a:cs typeface="Candara"/>
              </a:rPr>
              <a:t>Evidence Related to Reductions in IQ at BLLs &lt;10 µg/dl</a:t>
            </a:r>
            <a:endParaRPr lang="en-US" sz="3600" dirty="0"/>
          </a:p>
        </p:txBody>
      </p:sp>
      <p:sp>
        <p:nvSpPr>
          <p:cNvPr id="7" name="Rectangle 6"/>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0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Candara"/>
                <a:cs typeface="Candara"/>
              </a:rPr>
              <a:t>Evidence Related to Reductions in IQ at BLLs &lt;10 µg/dl</a:t>
            </a:r>
            <a:endParaRPr lang="en-US" sz="3600" dirty="0"/>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jedch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0848"/>
            <a:ext cx="4118216" cy="3950976"/>
          </a:xfrm>
          <a:prstGeom prst="rect">
            <a:avLst/>
          </a:prstGeom>
        </p:spPr>
      </p:pic>
      <p:pic>
        <p:nvPicPr>
          <p:cNvPr id="6" name="Picture 5" descr="jedch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2204864"/>
            <a:ext cx="4813379" cy="3438128"/>
          </a:xfrm>
          <a:prstGeom prst="rect">
            <a:avLst/>
          </a:prstGeom>
        </p:spPr>
      </p:pic>
    </p:spTree>
    <p:extLst>
      <p:ext uri="{BB962C8B-B14F-4D97-AF65-F5344CB8AC3E}">
        <p14:creationId xmlns:p14="http://schemas.microsoft.com/office/powerpoint/2010/main" val="308867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0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188640"/>
            <a:ext cx="8229600" cy="1143000"/>
          </a:xfrm>
        </p:spPr>
        <p:txBody>
          <a:bodyPr/>
          <a:lstStyle/>
          <a:p>
            <a:r>
              <a:rPr lang="en-US" sz="3600" dirty="0">
                <a:latin typeface="Candara"/>
                <a:cs typeface="Candara"/>
              </a:rPr>
              <a:t>Evidence Related to Reductions in IQ at BLLs &lt;10 µg/dl</a:t>
            </a:r>
            <a:endParaRPr lang="en-US" sz="3600" dirty="0"/>
          </a:p>
        </p:txBody>
      </p:sp>
      <p:sp>
        <p:nvSpPr>
          <p:cNvPr id="6" name="Content Placeholder 5"/>
          <p:cNvSpPr>
            <a:spLocks noGrp="1"/>
          </p:cNvSpPr>
          <p:nvPr>
            <p:ph idx="1"/>
          </p:nvPr>
        </p:nvSpPr>
        <p:spPr>
          <a:xfrm>
            <a:off x="395536" y="2132856"/>
            <a:ext cx="8229600" cy="2332856"/>
          </a:xfrm>
        </p:spPr>
        <p:txBody>
          <a:bodyPr/>
          <a:lstStyle/>
          <a:p>
            <a:r>
              <a:rPr lang="en-US" sz="2400" dirty="0" smtClean="0"/>
              <a:t>Conclusion</a:t>
            </a:r>
            <a:r>
              <a:rPr lang="en-US" sz="2400" dirty="0"/>
              <a:t>: </a:t>
            </a:r>
            <a:r>
              <a:rPr lang="en-US" sz="2400" dirty="0">
                <a:solidFill>
                  <a:srgbClr val="FF0000"/>
                </a:solidFill>
              </a:rPr>
              <a:t>The study suggests that there might be </a:t>
            </a:r>
            <a:r>
              <a:rPr lang="en-US" sz="2400" dirty="0" smtClean="0">
                <a:solidFill>
                  <a:srgbClr val="FF0000"/>
                </a:solidFill>
              </a:rPr>
              <a:t>no threshold </a:t>
            </a:r>
            <a:r>
              <a:rPr lang="en-US" sz="2400" dirty="0">
                <a:solidFill>
                  <a:srgbClr val="FF0000"/>
                </a:solidFill>
              </a:rPr>
              <a:t>for lead toxicity in children and provides evidence that 3-year old boys are </a:t>
            </a:r>
            <a:r>
              <a:rPr lang="en-US" sz="2400" dirty="0" smtClean="0">
                <a:solidFill>
                  <a:srgbClr val="FF0000"/>
                </a:solidFill>
              </a:rPr>
              <a:t>more susceptible </a:t>
            </a:r>
            <a:r>
              <a:rPr lang="en-US" sz="2400" dirty="0">
                <a:solidFill>
                  <a:srgbClr val="FF0000"/>
                </a:solidFill>
              </a:rPr>
              <a:t>than girls to prenatal very low lead exposure. </a:t>
            </a:r>
            <a:r>
              <a:rPr lang="en-US" sz="2400" dirty="0"/>
              <a:t>The results of the study should </a:t>
            </a:r>
            <a:r>
              <a:rPr lang="en-US" sz="2400" dirty="0" smtClean="0"/>
              <a:t>persuade policy </a:t>
            </a:r>
            <a:r>
              <a:rPr lang="en-US" sz="2400" dirty="0"/>
              <a:t>makers to consider gender-related susceptibility to lead and possibly to other toxic </a:t>
            </a:r>
            <a:r>
              <a:rPr lang="en-US" sz="2400" dirty="0" smtClean="0"/>
              <a:t>hazards in </a:t>
            </a:r>
            <a:r>
              <a:rPr lang="en-US" sz="2400" dirty="0"/>
              <a:t>setting environmental protection guidelines.</a:t>
            </a:r>
          </a:p>
          <a:p>
            <a:pPr marL="0" indent="0">
              <a:buNone/>
            </a:pPr>
            <a:endParaRPr lang="en-US" sz="2400" dirty="0"/>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94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49213"/>
            <a:ext cx="8229600" cy="1143000"/>
          </a:xfrm>
        </p:spPr>
        <p:txBody>
          <a:bodyPr/>
          <a:lstStyle/>
          <a:p>
            <a:r>
              <a:rPr lang="en-US" sz="3600" dirty="0">
                <a:latin typeface="Candara"/>
                <a:cs typeface="Candara"/>
              </a:rPr>
              <a:t>Evidence Related to Reductions in IQ at BLLs &lt;10 µg/dl</a:t>
            </a:r>
            <a:endParaRPr lang="en-US" sz="3600" dirty="0"/>
          </a:p>
        </p:txBody>
      </p:sp>
      <p:sp>
        <p:nvSpPr>
          <p:cNvPr id="7" name="Content Placeholder 6"/>
          <p:cNvSpPr>
            <a:spLocks noGrp="1"/>
          </p:cNvSpPr>
          <p:nvPr>
            <p:ph idx="1"/>
          </p:nvPr>
        </p:nvSpPr>
        <p:spPr>
          <a:xfrm>
            <a:off x="467544" y="1340768"/>
            <a:ext cx="8229600" cy="4525963"/>
          </a:xfrm>
        </p:spPr>
        <p:txBody>
          <a:bodyPr/>
          <a:lstStyle/>
          <a:p>
            <a:r>
              <a:rPr lang="en-US" sz="2000" b="1" dirty="0" smtClean="0"/>
              <a:t>INVERSE ASSOCIATION OF INTELLECTUAL FUNCTION WITH VERY LOW BLOOD LEAD BUT NOT WITH MANGANESE EXPOSURE IN ITALIAN ADOLESCENTS</a:t>
            </a:r>
          </a:p>
          <a:p>
            <a:pPr marL="0" indent="0">
              <a:buNone/>
            </a:pPr>
            <a:r>
              <a:rPr lang="en-US" dirty="0" smtClean="0"/>
              <a:t>   </a:t>
            </a:r>
            <a:r>
              <a:rPr lang="en-US" sz="2000" dirty="0" smtClean="0"/>
              <a:t>R. </a:t>
            </a:r>
            <a:r>
              <a:rPr lang="en-US" sz="2000" dirty="0"/>
              <a:t>G. </a:t>
            </a:r>
            <a:r>
              <a:rPr lang="en-US" sz="2000" dirty="0" err="1" smtClean="0"/>
              <a:t>Lucchini</a:t>
            </a:r>
            <a:r>
              <a:rPr lang="en-US" sz="2000" dirty="0" smtClean="0"/>
              <a:t>, Environmental Research, 2012, 118: 65-71</a:t>
            </a:r>
          </a:p>
          <a:p>
            <a:pPr marL="0" indent="0">
              <a:buNone/>
            </a:pPr>
            <a:endParaRPr lang="en-US" sz="2000" dirty="0"/>
          </a:p>
          <a:p>
            <a:pPr marL="0" indent="0">
              <a:buNone/>
            </a:pPr>
            <a:r>
              <a:rPr lang="en-US" sz="2000" dirty="0" smtClean="0"/>
              <a:t>299 </a:t>
            </a:r>
            <a:r>
              <a:rPr lang="en-US" sz="2000" dirty="0"/>
              <a:t>adolescents (49.2% females) aged 11–14 years. </a:t>
            </a:r>
            <a:endParaRPr lang="en-US" sz="2000" dirty="0" smtClean="0"/>
          </a:p>
          <a:p>
            <a:pPr marL="0" indent="0">
              <a:buNone/>
            </a:pPr>
            <a:r>
              <a:rPr lang="en-US" sz="2000" dirty="0" smtClean="0"/>
              <a:t>Blood </a:t>
            </a:r>
            <a:r>
              <a:rPr lang="en-US" sz="2000" dirty="0"/>
              <a:t>lead (</a:t>
            </a:r>
            <a:r>
              <a:rPr lang="en-US" sz="2000" dirty="0" err="1"/>
              <a:t>BPb</a:t>
            </a:r>
            <a:r>
              <a:rPr lang="en-US" sz="2000" dirty="0"/>
              <a:t>) averaged 1.71 mg/</a:t>
            </a:r>
            <a:r>
              <a:rPr lang="en-US" sz="2000" dirty="0" smtClean="0"/>
              <a:t>dL </a:t>
            </a:r>
          </a:p>
          <a:p>
            <a:pPr marL="0" indent="0">
              <a:buNone/>
            </a:pPr>
            <a:r>
              <a:rPr lang="en-US" sz="2000" dirty="0" smtClean="0"/>
              <a:t>Average </a:t>
            </a:r>
            <a:r>
              <a:rPr lang="en-US" sz="2000" dirty="0"/>
              <a:t>total IQ was </a:t>
            </a:r>
            <a:r>
              <a:rPr lang="en-US" sz="2000" dirty="0" smtClean="0"/>
              <a:t>106.3</a:t>
            </a:r>
          </a:p>
          <a:p>
            <a:pPr marL="0" indent="0">
              <a:buNone/>
            </a:pPr>
            <a:r>
              <a:rPr lang="en-US" sz="2000" dirty="0" smtClean="0"/>
              <a:t>A </a:t>
            </a:r>
            <a:r>
              <a:rPr lang="en-US" sz="2000" dirty="0"/>
              <a:t>multiple regression </a:t>
            </a:r>
            <a:r>
              <a:rPr lang="en-US" sz="2000" dirty="0" smtClean="0"/>
              <a:t>model </a:t>
            </a:r>
            <a:r>
              <a:rPr lang="en-US" sz="2000" dirty="0"/>
              <a:t>considering the effect of other covariates, a reduction of about 2.4 IQ points resulted from a two-fold increase of </a:t>
            </a:r>
            <a:r>
              <a:rPr lang="en-US" sz="2000" dirty="0" err="1"/>
              <a:t>BPb</a:t>
            </a:r>
            <a:r>
              <a:rPr lang="en-US" sz="2000" dirty="0"/>
              <a:t>. </a:t>
            </a:r>
            <a:endParaRPr lang="en-US" sz="2000" dirty="0" smtClean="0"/>
          </a:p>
          <a:p>
            <a:pPr marL="0" indent="0">
              <a:buNone/>
            </a:pPr>
            <a:r>
              <a:rPr lang="en-US" sz="2000" dirty="0" smtClean="0">
                <a:solidFill>
                  <a:srgbClr val="FF0000"/>
                </a:solidFill>
              </a:rPr>
              <a:t>The </a:t>
            </a:r>
            <a:r>
              <a:rPr lang="en-US" sz="2000" dirty="0">
                <a:solidFill>
                  <a:srgbClr val="FF0000"/>
                </a:solidFill>
              </a:rPr>
              <a:t>Benchmark Level of </a:t>
            </a:r>
            <a:r>
              <a:rPr lang="en-US" sz="2000" dirty="0" err="1">
                <a:solidFill>
                  <a:srgbClr val="FF0000"/>
                </a:solidFill>
              </a:rPr>
              <a:t>BPb</a:t>
            </a:r>
            <a:r>
              <a:rPr lang="en-US" sz="2000" dirty="0">
                <a:solidFill>
                  <a:srgbClr val="FF0000"/>
                </a:solidFill>
              </a:rPr>
              <a:t> associated with a loss of 1 IQ- point (BML01) was 0.19 mg/dL, with a lower 95% confidence limit (BMLL01) of 0.11 mg/dL. </a:t>
            </a:r>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6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67544" y="188640"/>
            <a:ext cx="8229600" cy="1143000"/>
          </a:xfrm>
        </p:spPr>
        <p:txBody>
          <a:bodyPr/>
          <a:lstStyle/>
          <a:p>
            <a:r>
              <a:rPr lang="en-US" sz="3600" dirty="0">
                <a:latin typeface="Candara"/>
                <a:cs typeface="Candara"/>
              </a:rPr>
              <a:t>Evidence Related to Reductions in IQ at BLLs &lt;10 µg/dl</a:t>
            </a:r>
            <a:endParaRPr lang="en-US" sz="3600" dirty="0"/>
          </a:p>
        </p:txBody>
      </p:sp>
      <p:pic>
        <p:nvPicPr>
          <p:cNvPr id="7" name="Picture 6"/>
          <p:cNvPicPr>
            <a:picLocks noChangeAspect="1"/>
          </p:cNvPicPr>
          <p:nvPr/>
        </p:nvPicPr>
        <p:blipFill>
          <a:blip r:embed="rId2"/>
          <a:stretch>
            <a:fillRect/>
          </a:stretch>
        </p:blipFill>
        <p:spPr>
          <a:xfrm>
            <a:off x="2267744" y="1556792"/>
            <a:ext cx="4186692" cy="4247020"/>
          </a:xfrm>
          <a:prstGeom prst="rect">
            <a:avLst/>
          </a:prstGeom>
        </p:spPr>
      </p:pic>
    </p:spTree>
    <p:extLst>
      <p:ext uri="{BB962C8B-B14F-4D97-AF65-F5344CB8AC3E}">
        <p14:creationId xmlns:p14="http://schemas.microsoft.com/office/powerpoint/2010/main" val="408546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109728" indent="0" eaLnBrk="1" fontAlgn="auto" hangingPunct="1">
              <a:spcAft>
                <a:spcPts val="0"/>
              </a:spcAft>
              <a:buNone/>
              <a:defRPr/>
            </a:pPr>
            <a:r>
              <a:rPr lang="en-US" u="sng" dirty="0" smtClean="0">
                <a:latin typeface="Candara"/>
                <a:cs typeface="Candara"/>
              </a:rPr>
              <a:t>Importance of </a:t>
            </a:r>
            <a:r>
              <a:rPr lang="en-US" u="sng" dirty="0" smtClean="0">
                <a:latin typeface="Candara"/>
                <a:ea typeface="+mn-ea"/>
                <a:cs typeface="Candara"/>
              </a:rPr>
              <a:t>concurrent</a:t>
            </a:r>
            <a:r>
              <a:rPr lang="en-US" dirty="0" smtClean="0">
                <a:latin typeface="Candara"/>
                <a:ea typeface="+mn-ea"/>
                <a:cs typeface="Candara"/>
              </a:rPr>
              <a:t> BLLs:</a:t>
            </a:r>
          </a:p>
          <a:p>
            <a:pPr marL="621792" lvl="1" eaLnBrk="1" fontAlgn="auto" hangingPunct="1">
              <a:spcBef>
                <a:spcPts val="324"/>
              </a:spcBef>
              <a:spcAft>
                <a:spcPts val="0"/>
              </a:spcAft>
              <a:buFont typeface="Verdana"/>
              <a:buChar char="◦"/>
              <a:defRPr/>
            </a:pPr>
            <a:r>
              <a:rPr lang="en-US" dirty="0" smtClean="0">
                <a:latin typeface="Candara"/>
                <a:ea typeface="+mn-ea"/>
                <a:cs typeface="Candara"/>
              </a:rPr>
              <a:t>Most prospective studies show stronger associations between concurrent BLLs and IQ reduction at school age, even though the average BLL at that age is lower.</a:t>
            </a:r>
          </a:p>
          <a:p>
            <a:pPr marL="621792" lvl="1" eaLnBrk="1" fontAlgn="auto" hangingPunct="1">
              <a:lnSpc>
                <a:spcPts val="1000"/>
              </a:lnSpc>
              <a:spcBef>
                <a:spcPts val="324"/>
              </a:spcBef>
              <a:spcAft>
                <a:spcPts val="0"/>
              </a:spcAft>
              <a:buFont typeface="Verdana"/>
              <a:buChar char="◦"/>
              <a:defRPr/>
            </a:pPr>
            <a:endParaRPr lang="en-US" dirty="0" smtClean="0">
              <a:latin typeface="Candara"/>
              <a:ea typeface="+mn-ea"/>
              <a:cs typeface="Candara"/>
            </a:endParaRPr>
          </a:p>
          <a:p>
            <a:pPr marL="621792" lvl="1" eaLnBrk="1" fontAlgn="auto" hangingPunct="1">
              <a:spcBef>
                <a:spcPts val="324"/>
              </a:spcBef>
              <a:spcAft>
                <a:spcPts val="0"/>
              </a:spcAft>
              <a:buFont typeface="Verdana"/>
              <a:buChar char="◦"/>
              <a:defRPr/>
            </a:pPr>
            <a:r>
              <a:rPr lang="en-US" dirty="0" smtClean="0">
                <a:latin typeface="Candara"/>
                <a:ea typeface="+mn-ea"/>
                <a:cs typeface="Candara"/>
              </a:rPr>
              <a:t>Thus, since 2003, data from a much larger and more diverse group of children informs effect levels.</a:t>
            </a:r>
          </a:p>
          <a:p>
            <a:pPr marL="621792" lvl="1" eaLnBrk="1" fontAlgn="auto" hangingPunct="1">
              <a:lnSpc>
                <a:spcPts val="1000"/>
              </a:lnSpc>
              <a:spcBef>
                <a:spcPts val="324"/>
              </a:spcBef>
              <a:spcAft>
                <a:spcPts val="0"/>
              </a:spcAft>
              <a:buFont typeface="Verdana"/>
              <a:buChar char="◦"/>
              <a:defRPr/>
            </a:pPr>
            <a:endParaRPr lang="en-US" dirty="0">
              <a:latin typeface="Candara"/>
              <a:ea typeface="+mn-ea"/>
              <a:cs typeface="Candara"/>
            </a:endParaRPr>
          </a:p>
          <a:p>
            <a:pPr marL="621792" lvl="1" eaLnBrk="1" fontAlgn="auto" hangingPunct="1">
              <a:spcBef>
                <a:spcPts val="324"/>
              </a:spcBef>
              <a:spcAft>
                <a:spcPts val="0"/>
              </a:spcAft>
              <a:buFont typeface="Verdana"/>
              <a:buChar char="◦"/>
              <a:defRPr/>
            </a:pPr>
            <a:r>
              <a:rPr lang="en-US" dirty="0" smtClean="0">
                <a:latin typeface="Candara"/>
                <a:ea typeface="+mn-ea"/>
                <a:cs typeface="Candara"/>
              </a:rPr>
              <a:t>The NTP monograph on Low Level Lead Toxicity cites </a:t>
            </a:r>
            <a:r>
              <a:rPr lang="en-US" dirty="0">
                <a:latin typeface="Candara"/>
                <a:ea typeface="+mn-ea"/>
                <a:cs typeface="Candara"/>
              </a:rPr>
              <a:t>sufficient evidence of an association of concurrent BLL with IQ reduction and only limited evidence for prenatal BLL.</a:t>
            </a:r>
          </a:p>
        </p:txBody>
      </p:sp>
      <p:sp>
        <p:nvSpPr>
          <p:cNvPr id="2" name="Title 1"/>
          <p:cNvSpPr>
            <a:spLocks noGrp="1"/>
          </p:cNvSpPr>
          <p:nvPr>
            <p:ph type="title"/>
          </p:nvPr>
        </p:nvSpPr>
        <p:spPr>
          <a:xfrm>
            <a:off x="467544" y="116632"/>
            <a:ext cx="8229600" cy="1143000"/>
          </a:xfrm>
        </p:spPr>
        <p:txBody>
          <a:bodyPr>
            <a:noAutofit/>
          </a:bodyPr>
          <a:lstStyle/>
          <a:p>
            <a:pPr eaLnBrk="1" fontAlgn="auto" hangingPunct="1">
              <a:spcAft>
                <a:spcPts val="0"/>
              </a:spcAft>
              <a:defRPr/>
            </a:pPr>
            <a:r>
              <a:rPr lang="en-US" sz="3600" dirty="0">
                <a:latin typeface="Candara"/>
                <a:ea typeface="+mj-ea"/>
                <a:cs typeface="Candara"/>
              </a:rPr>
              <a:t>Evidence </a:t>
            </a:r>
            <a:r>
              <a:rPr lang="en-US" sz="3600" dirty="0" smtClean="0">
                <a:latin typeface="Candara"/>
                <a:ea typeface="+mj-ea"/>
                <a:cs typeface="Candara"/>
              </a:rPr>
              <a:t>Related to Reductions </a:t>
            </a:r>
            <a:r>
              <a:rPr lang="en-US" sz="3600" dirty="0">
                <a:latin typeface="Candara"/>
                <a:ea typeface="+mj-ea"/>
                <a:cs typeface="Candara"/>
              </a:rPr>
              <a:t>in </a:t>
            </a:r>
            <a:r>
              <a:rPr lang="en-US" sz="3600" dirty="0" smtClean="0">
                <a:latin typeface="Candara"/>
                <a:ea typeface="+mj-ea"/>
                <a:cs typeface="Candara"/>
              </a:rPr>
              <a:t>IQ at </a:t>
            </a:r>
            <a:r>
              <a:rPr lang="en-US" sz="3600" dirty="0">
                <a:latin typeface="Candara"/>
                <a:ea typeface="+mj-ea"/>
                <a:cs typeface="Candara"/>
              </a:rPr>
              <a:t>BLLs &lt;10 </a:t>
            </a:r>
            <a:r>
              <a:rPr lang="en-US" sz="3600" dirty="0" smtClean="0">
                <a:latin typeface="Candara"/>
                <a:ea typeface="+mj-ea"/>
                <a:cs typeface="Candara"/>
              </a:rPr>
              <a:t>µg/dl</a:t>
            </a:r>
            <a:endParaRPr lang="en-US" sz="3600" dirty="0">
              <a:latin typeface="Candara"/>
              <a:ea typeface="+mj-ea"/>
              <a:cs typeface="Candara"/>
            </a:endParaRPr>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20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365760" indent="-256032" eaLnBrk="1" fontAlgn="auto" hangingPunct="1">
              <a:spcAft>
                <a:spcPts val="0"/>
              </a:spcAft>
              <a:buFont typeface="Wingdings 3"/>
              <a:buChar char=""/>
              <a:defRPr/>
            </a:pPr>
            <a:r>
              <a:rPr lang="en-US" dirty="0" smtClean="0">
                <a:latin typeface="Candara"/>
                <a:ea typeface="+mn-ea"/>
                <a:cs typeface="Candara"/>
              </a:rPr>
              <a:t>Negative associations between BLLs and scores in tests of academic performance, class rank, or end of grade testing have been reported in multiple prospective and cross sectional studies in children</a:t>
            </a:r>
          </a:p>
          <a:p>
            <a:pPr marL="621792" lvl="1" eaLnBrk="1" fontAlgn="auto" hangingPunct="1">
              <a:spcBef>
                <a:spcPts val="324"/>
              </a:spcBef>
              <a:spcAft>
                <a:spcPts val="0"/>
              </a:spcAft>
              <a:buFont typeface="Verdana"/>
              <a:buChar char="◦"/>
              <a:defRPr/>
            </a:pPr>
            <a:r>
              <a:rPr lang="en-US" dirty="0" smtClean="0">
                <a:latin typeface="Candara"/>
                <a:ea typeface="+mn-ea"/>
                <a:cs typeface="Candara"/>
              </a:rPr>
              <a:t>At BLLs from 2 to 10 µg/dl</a:t>
            </a:r>
          </a:p>
          <a:p>
            <a:pPr marL="621792" lvl="1" eaLnBrk="1" fontAlgn="auto" hangingPunct="1">
              <a:spcBef>
                <a:spcPts val="324"/>
              </a:spcBef>
              <a:spcAft>
                <a:spcPts val="0"/>
              </a:spcAft>
              <a:buFont typeface="Verdana"/>
              <a:buChar char="◦"/>
              <a:defRPr/>
            </a:pPr>
            <a:r>
              <a:rPr lang="en-US" dirty="0" smtClean="0">
                <a:latin typeface="Candara"/>
                <a:ea typeface="+mn-ea"/>
                <a:cs typeface="Candara"/>
              </a:rPr>
              <a:t>From populations in North America, Europe and Africa, e.g.:</a:t>
            </a:r>
          </a:p>
          <a:p>
            <a:pPr marL="859536" lvl="2" eaLnBrk="1" fontAlgn="auto" hangingPunct="1">
              <a:spcAft>
                <a:spcPts val="0"/>
              </a:spcAft>
              <a:buFont typeface="Wingdings 2"/>
              <a:buChar char=""/>
              <a:defRPr/>
            </a:pPr>
            <a:r>
              <a:rPr lang="en-US" dirty="0" err="1" smtClean="0">
                <a:latin typeface="Candara"/>
                <a:ea typeface="+mn-ea"/>
                <a:cs typeface="Candara"/>
              </a:rPr>
              <a:t>Surkan</a:t>
            </a:r>
            <a:r>
              <a:rPr lang="en-US" dirty="0" smtClean="0">
                <a:latin typeface="Candara"/>
                <a:ea typeface="+mn-ea"/>
                <a:cs typeface="Candara"/>
              </a:rPr>
              <a:t> et al., 2007</a:t>
            </a:r>
          </a:p>
          <a:p>
            <a:pPr marL="859536" lvl="2" eaLnBrk="1" fontAlgn="auto" hangingPunct="1">
              <a:spcAft>
                <a:spcPts val="0"/>
              </a:spcAft>
              <a:buFont typeface="Wingdings 2"/>
              <a:buChar char=""/>
              <a:defRPr/>
            </a:pPr>
            <a:r>
              <a:rPr lang="en-US" dirty="0" smtClean="0">
                <a:latin typeface="Candara"/>
                <a:ea typeface="+mn-ea"/>
                <a:cs typeface="Candara"/>
              </a:rPr>
              <a:t>Al-</a:t>
            </a:r>
            <a:r>
              <a:rPr lang="en-US" dirty="0" err="1" smtClean="0">
                <a:latin typeface="Candara"/>
                <a:ea typeface="+mn-ea"/>
                <a:cs typeface="Candara"/>
              </a:rPr>
              <a:t>Saleh</a:t>
            </a:r>
            <a:r>
              <a:rPr lang="en-US" dirty="0" smtClean="0">
                <a:latin typeface="Candara"/>
                <a:ea typeface="+mn-ea"/>
                <a:cs typeface="Candara"/>
              </a:rPr>
              <a:t> et al., 2001</a:t>
            </a:r>
          </a:p>
          <a:p>
            <a:pPr marL="859536" lvl="2" eaLnBrk="1" fontAlgn="auto" hangingPunct="1">
              <a:spcAft>
                <a:spcPts val="0"/>
              </a:spcAft>
              <a:buFont typeface="Wingdings 2"/>
              <a:buChar char=""/>
              <a:defRPr/>
            </a:pPr>
            <a:r>
              <a:rPr lang="en-US" dirty="0" smtClean="0">
                <a:latin typeface="Candara"/>
                <a:ea typeface="+mn-ea"/>
                <a:cs typeface="Candara"/>
              </a:rPr>
              <a:t>Wang et al., 2002</a:t>
            </a:r>
          </a:p>
          <a:p>
            <a:pPr marL="859536" lvl="2" eaLnBrk="1" fontAlgn="auto" hangingPunct="1">
              <a:spcAft>
                <a:spcPts val="0"/>
              </a:spcAft>
              <a:buFont typeface="Wingdings 2"/>
              <a:buChar char=""/>
              <a:defRPr/>
            </a:pPr>
            <a:r>
              <a:rPr lang="en-US" dirty="0" smtClean="0">
                <a:latin typeface="Candara"/>
                <a:ea typeface="+mn-ea"/>
                <a:cs typeface="Candara"/>
              </a:rPr>
              <a:t>Min et al., 2009</a:t>
            </a:r>
          </a:p>
          <a:p>
            <a:pPr marL="859536" lvl="2" eaLnBrk="1" fontAlgn="auto" hangingPunct="1">
              <a:spcAft>
                <a:spcPts val="0"/>
              </a:spcAft>
              <a:buFont typeface="Wingdings 2"/>
              <a:buChar char=""/>
              <a:defRPr/>
            </a:pPr>
            <a:r>
              <a:rPr lang="en-US" dirty="0" err="1" smtClean="0">
                <a:latin typeface="Candara"/>
                <a:ea typeface="+mn-ea"/>
                <a:cs typeface="Candara"/>
              </a:rPr>
              <a:t>Chandramouli</a:t>
            </a:r>
            <a:r>
              <a:rPr lang="en-US" dirty="0" smtClean="0">
                <a:latin typeface="Candara"/>
                <a:ea typeface="+mn-ea"/>
                <a:cs typeface="Candara"/>
              </a:rPr>
              <a:t> et al., 2009</a:t>
            </a:r>
            <a:endParaRPr lang="en-US" dirty="0">
              <a:latin typeface="Candara"/>
              <a:ea typeface="+mn-ea"/>
              <a:cs typeface="Candara"/>
            </a:endParaRPr>
          </a:p>
        </p:txBody>
      </p:sp>
      <p:sp>
        <p:nvSpPr>
          <p:cNvPr id="2" name="Title 1"/>
          <p:cNvSpPr>
            <a:spLocks noGrp="1"/>
          </p:cNvSpPr>
          <p:nvPr>
            <p:ph type="title"/>
          </p:nvPr>
        </p:nvSpPr>
        <p:spPr>
          <a:xfrm>
            <a:off x="467544" y="116632"/>
            <a:ext cx="8229600" cy="1143000"/>
          </a:xfrm>
        </p:spPr>
        <p:txBody>
          <a:bodyPr>
            <a:noAutofit/>
          </a:bodyPr>
          <a:lstStyle/>
          <a:p>
            <a:pPr eaLnBrk="1" fontAlgn="auto" hangingPunct="1">
              <a:spcAft>
                <a:spcPts val="0"/>
              </a:spcAft>
              <a:defRPr/>
            </a:pPr>
            <a:r>
              <a:rPr lang="en-US" sz="3600" dirty="0">
                <a:latin typeface="Candara"/>
                <a:ea typeface="+mj-ea"/>
                <a:cs typeface="Candara"/>
              </a:rPr>
              <a:t>Evidence </a:t>
            </a:r>
            <a:r>
              <a:rPr lang="en-US" sz="3600" dirty="0" smtClean="0">
                <a:latin typeface="Candara"/>
                <a:ea typeface="+mj-ea"/>
                <a:cs typeface="Candara"/>
              </a:rPr>
              <a:t>Related to Reductions in Academic Achievement</a:t>
            </a:r>
            <a:endParaRPr lang="en-US" sz="3600" dirty="0">
              <a:latin typeface="Candara"/>
              <a:ea typeface="+mj-ea"/>
              <a:cs typeface="Candara"/>
            </a:endParaRPr>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18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US" sz="3600" dirty="0">
                <a:latin typeface="Candara"/>
                <a:cs typeface="Candara"/>
              </a:rPr>
              <a:t>Evidence Related to Reductions in Academic Achievement</a:t>
            </a:r>
            <a:endParaRPr lang="en-US" sz="3600" dirty="0"/>
          </a:p>
        </p:txBody>
      </p:sp>
      <p:sp>
        <p:nvSpPr>
          <p:cNvPr id="3" name="Content Placeholder 2"/>
          <p:cNvSpPr>
            <a:spLocks noGrp="1"/>
          </p:cNvSpPr>
          <p:nvPr>
            <p:ph idx="1"/>
          </p:nvPr>
        </p:nvSpPr>
        <p:spPr/>
        <p:txBody>
          <a:bodyPr/>
          <a:lstStyle/>
          <a:p>
            <a:pPr marL="0" indent="0">
              <a:buNone/>
            </a:pPr>
            <a:r>
              <a:rPr lang="en-US" sz="1800" b="1" dirty="0" smtClean="0"/>
              <a:t>COGNITIVE DEVELOPMENT AND LOW-LEVEL LEAD EXPOSURE IN POLY-DRUG EXPOSED CHILDREN</a:t>
            </a:r>
          </a:p>
          <a:p>
            <a:pPr marL="0" indent="0">
              <a:buNone/>
            </a:pPr>
            <a:r>
              <a:rPr lang="en-US" sz="1800" dirty="0" smtClean="0"/>
              <a:t>M. </a:t>
            </a:r>
            <a:r>
              <a:rPr lang="en-US" sz="1800" dirty="0"/>
              <a:t>O. </a:t>
            </a:r>
            <a:r>
              <a:rPr lang="en-US" sz="1800" dirty="0" smtClean="0"/>
              <a:t>Min et al., Neurotoxicology and Teratology, 2009, 31: 225-231</a:t>
            </a:r>
          </a:p>
          <a:p>
            <a:pPr marL="0" indent="0">
              <a:lnSpc>
                <a:spcPts val="1000"/>
              </a:lnSpc>
              <a:buNone/>
            </a:pPr>
            <a:endParaRPr lang="en-US" sz="1800" dirty="0"/>
          </a:p>
          <a:p>
            <a:pPr>
              <a:buSzPct val="150000"/>
              <a:buFont typeface="Arial"/>
              <a:buChar char="•"/>
            </a:pPr>
            <a:r>
              <a:rPr lang="en-US" sz="1600" dirty="0" smtClean="0"/>
              <a:t>Postnatal </a:t>
            </a:r>
            <a:r>
              <a:rPr lang="en-US" sz="1600" dirty="0"/>
              <a:t>lead exposure </a:t>
            </a:r>
            <a:r>
              <a:rPr lang="en-US" sz="1600" dirty="0" smtClean="0"/>
              <a:t>at 4 </a:t>
            </a:r>
            <a:r>
              <a:rPr lang="en-US" sz="1600" dirty="0" err="1" smtClean="0"/>
              <a:t>yr</a:t>
            </a:r>
            <a:r>
              <a:rPr lang="en-US" sz="1600" dirty="0" smtClean="0"/>
              <a:t> on </a:t>
            </a:r>
            <a:r>
              <a:rPr lang="en-US" sz="1600" dirty="0"/>
              <a:t>children's IQ and academic achievement </a:t>
            </a:r>
            <a:r>
              <a:rPr lang="en-US" sz="1600" dirty="0" smtClean="0"/>
              <a:t>at 11 </a:t>
            </a:r>
            <a:r>
              <a:rPr lang="en-US" sz="1600" dirty="0"/>
              <a:t>years of </a:t>
            </a:r>
            <a:r>
              <a:rPr lang="en-US" sz="1600" dirty="0" smtClean="0"/>
              <a:t>age</a:t>
            </a:r>
          </a:p>
          <a:p>
            <a:pPr>
              <a:buSzPct val="150000"/>
              <a:buFont typeface="Arial"/>
              <a:buChar char="•"/>
            </a:pPr>
            <a:r>
              <a:rPr lang="en-US" sz="1600" dirty="0" smtClean="0"/>
              <a:t>278 </a:t>
            </a:r>
            <a:r>
              <a:rPr lang="en-US" sz="1600" dirty="0"/>
              <a:t>inner-city, primarily African </a:t>
            </a:r>
            <a:r>
              <a:rPr lang="en-US" sz="1600" dirty="0" smtClean="0"/>
              <a:t>American children </a:t>
            </a:r>
          </a:p>
          <a:p>
            <a:pPr>
              <a:buSzPct val="150000"/>
              <a:buFont typeface="Arial"/>
              <a:buChar char="•"/>
            </a:pPr>
            <a:r>
              <a:rPr lang="en-US" sz="1600" dirty="0" smtClean="0"/>
              <a:t>Decrements </a:t>
            </a:r>
            <a:r>
              <a:rPr lang="en-US" sz="1600" dirty="0"/>
              <a:t>in scores on tests of non-verbal reasoning were </a:t>
            </a:r>
            <a:r>
              <a:rPr lang="en-US" sz="1600" dirty="0" smtClean="0"/>
              <a:t>consistently associated </a:t>
            </a:r>
            <a:r>
              <a:rPr lang="en-US" sz="1600" dirty="0"/>
              <a:t>with higher lead levels at age 4, while verbal decrements became apparent only at age 11. </a:t>
            </a:r>
            <a:endParaRPr lang="en-US" sz="1600" dirty="0" smtClean="0"/>
          </a:p>
          <a:p>
            <a:pPr>
              <a:buSzPct val="150000"/>
              <a:buFont typeface="Arial"/>
              <a:buChar char="•"/>
            </a:pPr>
            <a:r>
              <a:rPr lang="en-US" sz="1600" dirty="0" smtClean="0"/>
              <a:t>Lower reading </a:t>
            </a:r>
            <a:r>
              <a:rPr lang="en-US" sz="1600" dirty="0"/>
              <a:t>summary scores at 9 and 11 years were consistently associated with higher lead exposure, </a:t>
            </a:r>
            <a:r>
              <a:rPr lang="en-US" sz="1600" dirty="0" smtClean="0"/>
              <a:t>while decrements </a:t>
            </a:r>
            <a:r>
              <a:rPr lang="en-US" sz="1600" dirty="0"/>
              <a:t>in mathematics were not apparent until 11 </a:t>
            </a:r>
            <a:r>
              <a:rPr lang="en-US" sz="1600" dirty="0" smtClean="0"/>
              <a:t>years.</a:t>
            </a:r>
          </a:p>
          <a:p>
            <a:pPr>
              <a:buSzPct val="150000"/>
              <a:buFont typeface="Arial"/>
              <a:buChar char="•"/>
            </a:pPr>
            <a:r>
              <a:rPr lang="en-US" sz="1600" dirty="0" smtClean="0"/>
              <a:t> </a:t>
            </a:r>
            <a:r>
              <a:rPr lang="en-US" sz="1600" b="1" dirty="0">
                <a:solidFill>
                  <a:srgbClr val="FF0000"/>
                </a:solidFill>
              </a:rPr>
              <a:t>Subgroup analyses on children with blood </a:t>
            </a:r>
            <a:r>
              <a:rPr lang="en-US" sz="1600" b="1" dirty="0" smtClean="0">
                <a:solidFill>
                  <a:srgbClr val="FF0000"/>
                </a:solidFill>
              </a:rPr>
              <a:t>lead levels &lt;10 </a:t>
            </a:r>
            <a:r>
              <a:rPr lang="en-US" sz="1600" b="1" dirty="0">
                <a:solidFill>
                  <a:srgbClr val="FF0000"/>
                </a:solidFill>
              </a:rPr>
              <a:t>μg/dL showed detrimental lead effects even at the 5 μg/dL level, providing additional evidence </a:t>
            </a:r>
            <a:r>
              <a:rPr lang="en-US" sz="1600" b="1" dirty="0" smtClean="0">
                <a:solidFill>
                  <a:srgbClr val="FF0000"/>
                </a:solidFill>
              </a:rPr>
              <a:t>of adverse </a:t>
            </a:r>
            <a:r>
              <a:rPr lang="en-US" sz="1600" b="1" dirty="0">
                <a:solidFill>
                  <a:srgbClr val="FF0000"/>
                </a:solidFill>
              </a:rPr>
              <a:t>effects occurring at blood lead levels below the current 10 μg/dL public health blood lead </a:t>
            </a:r>
            <a:r>
              <a:rPr lang="en-US" sz="1600" b="1" dirty="0" smtClean="0">
                <a:solidFill>
                  <a:srgbClr val="FF0000"/>
                </a:solidFill>
              </a:rPr>
              <a:t>action level</a:t>
            </a:r>
            <a:r>
              <a:rPr lang="en-US" sz="1600" b="1" dirty="0">
                <a:solidFill>
                  <a:srgbClr val="FF0000"/>
                </a:solidFill>
              </a:rPr>
              <a:t>.</a:t>
            </a:r>
            <a:endParaRPr lang="en-US" sz="1600" b="1" dirty="0" smtClean="0">
              <a:solidFill>
                <a:srgbClr val="FF0000"/>
              </a:solidFill>
            </a:endParaRPr>
          </a:p>
          <a:p>
            <a:endParaRPr lang="en-US" sz="1800" dirty="0"/>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02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16632"/>
            <a:ext cx="8229600" cy="1143000"/>
          </a:xfrm>
        </p:spPr>
        <p:txBody>
          <a:bodyPr/>
          <a:lstStyle/>
          <a:p>
            <a:r>
              <a:rPr lang="en-US" sz="3600" dirty="0">
                <a:latin typeface="Candara"/>
                <a:cs typeface="Candara"/>
              </a:rPr>
              <a:t>Evidence Related to Reductions in Academic Achievement</a:t>
            </a:r>
            <a:endParaRPr lang="en-US" sz="3600" dirty="0"/>
          </a:p>
        </p:txBody>
      </p:sp>
      <p:sp>
        <p:nvSpPr>
          <p:cNvPr id="10" name="Content Placeholder 9"/>
          <p:cNvSpPr>
            <a:spLocks noGrp="1"/>
          </p:cNvSpPr>
          <p:nvPr>
            <p:ph idx="1"/>
          </p:nvPr>
        </p:nvSpPr>
        <p:spPr>
          <a:xfrm>
            <a:off x="323528" y="2708920"/>
            <a:ext cx="8640960" cy="3816424"/>
          </a:xfrm>
        </p:spPr>
        <p:txBody>
          <a:bodyPr/>
          <a:lstStyle/>
          <a:p>
            <a:pPr marL="0" indent="0">
              <a:buNone/>
            </a:pPr>
            <a:r>
              <a:rPr lang="en-US" sz="1800" b="1" dirty="0"/>
              <a:t>Methods</a:t>
            </a:r>
            <a:r>
              <a:rPr lang="en-US" sz="1800" dirty="0"/>
              <a:t>: Venous samples </a:t>
            </a:r>
            <a:r>
              <a:rPr lang="en-US" sz="1800" dirty="0" smtClean="0"/>
              <a:t>at </a:t>
            </a:r>
            <a:r>
              <a:rPr lang="en-US" sz="1800" dirty="0"/>
              <a:t>30 months of </a:t>
            </a:r>
            <a:r>
              <a:rPr lang="en-US" sz="1800" dirty="0" smtClean="0"/>
              <a:t>age (</a:t>
            </a:r>
            <a:r>
              <a:rPr lang="en-US" sz="1800" dirty="0"/>
              <a:t>n=582), and </a:t>
            </a:r>
            <a:r>
              <a:rPr lang="en-US" sz="1800" dirty="0" smtClean="0"/>
              <a:t>developmental</a:t>
            </a:r>
            <a:r>
              <a:rPr lang="en-US" sz="1800" dirty="0"/>
              <a:t>, </a:t>
            </a:r>
            <a:r>
              <a:rPr lang="en-US" sz="1800" dirty="0" err="1"/>
              <a:t>behavioural</a:t>
            </a:r>
            <a:r>
              <a:rPr lang="en-US" sz="1800" dirty="0"/>
              <a:t> </a:t>
            </a:r>
            <a:r>
              <a:rPr lang="en-US" sz="1800" dirty="0" smtClean="0"/>
              <a:t>and </a:t>
            </a:r>
            <a:r>
              <a:rPr lang="en-US" sz="1800" dirty="0" err="1" smtClean="0"/>
              <a:t>standardised</a:t>
            </a:r>
            <a:r>
              <a:rPr lang="en-US" sz="1800" dirty="0" smtClean="0"/>
              <a:t> </a:t>
            </a:r>
            <a:r>
              <a:rPr lang="en-US" sz="1800" dirty="0"/>
              <a:t>educational outcomes (</a:t>
            </a:r>
            <a:r>
              <a:rPr lang="en-US" sz="1800" dirty="0" smtClean="0"/>
              <a:t>Standard Assessment </a:t>
            </a:r>
            <a:r>
              <a:rPr lang="en-US" sz="1800" dirty="0"/>
              <a:t>Tests, SATs) </a:t>
            </a:r>
            <a:r>
              <a:rPr lang="en-US" sz="1800" dirty="0" smtClean="0"/>
              <a:t>at 7</a:t>
            </a:r>
            <a:r>
              <a:rPr lang="en-US" sz="1800" dirty="0"/>
              <a:t>–</a:t>
            </a:r>
            <a:r>
              <a:rPr lang="en-US" sz="1800" dirty="0" smtClean="0"/>
              <a:t>8. </a:t>
            </a:r>
          </a:p>
          <a:p>
            <a:pPr marL="0" indent="0">
              <a:lnSpc>
                <a:spcPts val="1000"/>
              </a:lnSpc>
              <a:buNone/>
            </a:pPr>
            <a:endParaRPr lang="en-US" sz="1800" dirty="0"/>
          </a:p>
          <a:p>
            <a:pPr marL="0" indent="0">
              <a:buNone/>
            </a:pPr>
            <a:r>
              <a:rPr lang="en-US" sz="1800" b="1" dirty="0"/>
              <a:t>Results</a:t>
            </a:r>
            <a:r>
              <a:rPr lang="en-US" sz="1800" dirty="0"/>
              <a:t>: </a:t>
            </a:r>
            <a:r>
              <a:rPr lang="en-US" sz="1800" dirty="0" smtClean="0"/>
              <a:t>blood </a:t>
            </a:r>
            <a:r>
              <a:rPr lang="en-US" sz="1800" dirty="0"/>
              <a:t>lead levels showed </a:t>
            </a:r>
            <a:r>
              <a:rPr lang="en-US" sz="1800" dirty="0" smtClean="0"/>
              <a:t>significant associations </a:t>
            </a:r>
            <a:r>
              <a:rPr lang="en-US" sz="1800" dirty="0"/>
              <a:t>with reading, writing and spelling grades </a:t>
            </a:r>
            <a:r>
              <a:rPr lang="en-US" sz="1800" dirty="0" smtClean="0"/>
              <a:t>on SATs</a:t>
            </a:r>
            <a:r>
              <a:rPr lang="en-US" sz="1800" dirty="0"/>
              <a:t>, and antisocial </a:t>
            </a:r>
            <a:r>
              <a:rPr lang="en-US" sz="1800" dirty="0" err="1"/>
              <a:t>behaviour</a:t>
            </a:r>
            <a:r>
              <a:rPr lang="en-US" sz="1800" dirty="0"/>
              <a:t>. A doubling in </a:t>
            </a:r>
            <a:r>
              <a:rPr lang="en-US" sz="1800" dirty="0" smtClean="0"/>
              <a:t>lead concentration </a:t>
            </a:r>
            <a:r>
              <a:rPr lang="en-US" sz="1800" dirty="0"/>
              <a:t>was associated with a 0.3 point (95% </a:t>
            </a:r>
            <a:r>
              <a:rPr lang="en-US" sz="1800" dirty="0" smtClean="0"/>
              <a:t>CI 20.5 </a:t>
            </a:r>
            <a:r>
              <a:rPr lang="en-US" sz="1800" dirty="0"/>
              <a:t>to 20.1) decline in SATs grades</a:t>
            </a:r>
            <a:r>
              <a:rPr lang="en-US" sz="1800" dirty="0" smtClean="0"/>
              <a:t>.</a:t>
            </a:r>
            <a:endParaRPr lang="en-US" sz="1800" dirty="0">
              <a:solidFill>
                <a:srgbClr val="FF0000"/>
              </a:solidFill>
            </a:endParaRPr>
          </a:p>
          <a:p>
            <a:pPr marL="0" indent="0">
              <a:buNone/>
            </a:pPr>
            <a:r>
              <a:rPr lang="en-US" sz="1800" dirty="0" smtClean="0">
                <a:solidFill>
                  <a:srgbClr val="FF0000"/>
                </a:solidFill>
              </a:rPr>
              <a:t>No </a:t>
            </a:r>
            <a:r>
              <a:rPr lang="en-US" sz="1800" dirty="0">
                <a:solidFill>
                  <a:srgbClr val="FF0000"/>
                </a:solidFill>
              </a:rPr>
              <a:t>effects on outcomes were apparent at 2–5 mg/dl, </a:t>
            </a:r>
            <a:r>
              <a:rPr lang="en-US" sz="1800" dirty="0" smtClean="0">
                <a:solidFill>
                  <a:srgbClr val="FF0000"/>
                </a:solidFill>
              </a:rPr>
              <a:t>but levels </a:t>
            </a:r>
            <a:r>
              <a:rPr lang="en-US" sz="1800" dirty="0">
                <a:solidFill>
                  <a:srgbClr val="FF0000"/>
                </a:solidFill>
              </a:rPr>
              <a:t>of 5–10 mg/dl were associated with a reduction </a:t>
            </a:r>
            <a:r>
              <a:rPr lang="en-US" sz="1800" dirty="0" smtClean="0">
                <a:solidFill>
                  <a:srgbClr val="FF0000"/>
                </a:solidFill>
              </a:rPr>
              <a:t>in scores </a:t>
            </a:r>
            <a:r>
              <a:rPr lang="en-US" sz="1800" dirty="0">
                <a:solidFill>
                  <a:srgbClr val="FF0000"/>
                </a:solidFill>
              </a:rPr>
              <a:t>for reading (OR 0.51, p=0.006) and writing (</a:t>
            </a:r>
            <a:r>
              <a:rPr lang="en-US" sz="1800" dirty="0" smtClean="0">
                <a:solidFill>
                  <a:srgbClr val="FF0000"/>
                </a:solidFill>
              </a:rPr>
              <a:t>OR 0.49</a:t>
            </a:r>
            <a:r>
              <a:rPr lang="en-US" sz="1800" dirty="0">
                <a:solidFill>
                  <a:srgbClr val="FF0000"/>
                </a:solidFill>
              </a:rPr>
              <a:t>, p=0.003). </a:t>
            </a:r>
            <a:endParaRPr lang="en-US" sz="1800" dirty="0" smtClean="0">
              <a:solidFill>
                <a:srgbClr val="FF0000"/>
              </a:solidFill>
            </a:endParaRPr>
          </a:p>
          <a:p>
            <a:pPr marL="0" indent="0">
              <a:buNone/>
            </a:pPr>
            <a:r>
              <a:rPr lang="en-US" sz="1800" dirty="0" smtClean="0">
                <a:solidFill>
                  <a:srgbClr val="FF0000"/>
                </a:solidFill>
              </a:rPr>
              <a:t>Lead </a:t>
            </a:r>
            <a:r>
              <a:rPr lang="en-US" sz="1800" dirty="0">
                <a:solidFill>
                  <a:srgbClr val="FF0000"/>
                </a:solidFill>
              </a:rPr>
              <a:t>levels </a:t>
            </a:r>
            <a:r>
              <a:rPr lang="en-US" sz="1800" dirty="0" smtClean="0">
                <a:solidFill>
                  <a:srgbClr val="FF0000"/>
                </a:solidFill>
              </a:rPr>
              <a:t>&lt;10 </a:t>
            </a:r>
            <a:r>
              <a:rPr lang="en-US" sz="1800" dirty="0">
                <a:solidFill>
                  <a:srgbClr val="FF0000"/>
                </a:solidFill>
              </a:rPr>
              <a:t>mg/dl were </a:t>
            </a:r>
            <a:r>
              <a:rPr lang="en-US" sz="1800" dirty="0" smtClean="0">
                <a:solidFill>
                  <a:srgbClr val="FF0000"/>
                </a:solidFill>
              </a:rPr>
              <a:t>also associated </a:t>
            </a:r>
            <a:r>
              <a:rPr lang="en-US" sz="1800" dirty="0">
                <a:solidFill>
                  <a:srgbClr val="FF0000"/>
                </a:solidFill>
              </a:rPr>
              <a:t>with increased scores for antisocial </a:t>
            </a:r>
            <a:r>
              <a:rPr lang="en-US" sz="1800" dirty="0" err="1" smtClean="0">
                <a:solidFill>
                  <a:srgbClr val="FF0000"/>
                </a:solidFill>
              </a:rPr>
              <a:t>behaviour</a:t>
            </a:r>
            <a:r>
              <a:rPr lang="en-US" sz="1800" dirty="0">
                <a:solidFill>
                  <a:srgbClr val="FF0000"/>
                </a:solidFill>
              </a:rPr>
              <a:t> </a:t>
            </a:r>
            <a:r>
              <a:rPr lang="en-US" sz="1800" dirty="0" smtClean="0">
                <a:solidFill>
                  <a:srgbClr val="FF0000"/>
                </a:solidFill>
              </a:rPr>
              <a:t>(</a:t>
            </a:r>
            <a:r>
              <a:rPr lang="en-US" sz="1800" dirty="0">
                <a:solidFill>
                  <a:srgbClr val="FF0000"/>
                </a:solidFill>
              </a:rPr>
              <a:t>OR 2.9, p=0.040) and hyperactivity (OR 2.82</a:t>
            </a:r>
            <a:r>
              <a:rPr lang="en-US" sz="1800" dirty="0" smtClean="0">
                <a:solidFill>
                  <a:srgbClr val="FF0000"/>
                </a:solidFill>
              </a:rPr>
              <a:t>, p</a:t>
            </a:r>
            <a:r>
              <a:rPr lang="en-US" sz="1800" dirty="0">
                <a:solidFill>
                  <a:srgbClr val="FF0000"/>
                </a:solidFill>
              </a:rPr>
              <a:t>=0.034)</a:t>
            </a:r>
            <a:r>
              <a:rPr lang="en-US" sz="1800" dirty="0" smtClean="0">
                <a:solidFill>
                  <a:srgbClr val="FF0000"/>
                </a:solidFill>
              </a:rPr>
              <a:t>.</a:t>
            </a:r>
            <a:endParaRPr lang="en-US" sz="1800" dirty="0">
              <a:solidFill>
                <a:srgbClr val="FF0000"/>
              </a:solidFill>
            </a:endParaRPr>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67544" y="1556792"/>
            <a:ext cx="8496944" cy="1477328"/>
          </a:xfrm>
          <a:prstGeom prst="rect">
            <a:avLst/>
          </a:prstGeom>
          <a:noFill/>
        </p:spPr>
        <p:txBody>
          <a:bodyPr wrap="square" rtlCol="0">
            <a:spAutoFit/>
          </a:bodyPr>
          <a:lstStyle/>
          <a:p>
            <a:r>
              <a:rPr lang="en-US" b="1" i="1" dirty="0" err="1" smtClean="0"/>
              <a:t>Chandramouli</a:t>
            </a:r>
            <a:r>
              <a:rPr lang="en-US" b="1" i="1" dirty="0" smtClean="0"/>
              <a:t> et al., Effects of early childhood lead exposure on academic performance and </a:t>
            </a:r>
            <a:r>
              <a:rPr lang="en-US" b="1" i="1" dirty="0" err="1" smtClean="0"/>
              <a:t>behaviour</a:t>
            </a:r>
            <a:r>
              <a:rPr lang="en-US" b="1" i="1" dirty="0" smtClean="0"/>
              <a:t> of school age children. Arch. Dis Child, 2015, 94: 844-848</a:t>
            </a:r>
          </a:p>
          <a:p>
            <a:endParaRPr lang="en-US" b="1" i="1" dirty="0" smtClean="0"/>
          </a:p>
          <a:p>
            <a:endParaRPr lang="en-US" b="1" i="1" dirty="0"/>
          </a:p>
        </p:txBody>
      </p:sp>
    </p:spTree>
    <p:extLst>
      <p:ext uri="{BB962C8B-B14F-4D97-AF65-F5344CB8AC3E}">
        <p14:creationId xmlns:p14="http://schemas.microsoft.com/office/powerpoint/2010/main" val="47256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10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5328592"/>
          </a:xfrm>
        </p:spPr>
        <p:txBody>
          <a:bodyPr>
            <a:normAutofit fontScale="55000" lnSpcReduction="20000"/>
          </a:bodyPr>
          <a:lstStyle/>
          <a:p>
            <a:pPr marL="566928" indent="-457200" eaLnBrk="1" fontAlgn="auto" hangingPunct="1">
              <a:spcAft>
                <a:spcPts val="0"/>
              </a:spcAft>
              <a:buSzPct val="157000"/>
              <a:buFont typeface="Wingdings" charset="2"/>
              <a:buChar char="§"/>
              <a:defRPr/>
            </a:pPr>
            <a:r>
              <a:rPr lang="en-US" sz="4400" dirty="0" smtClean="0">
                <a:latin typeface="Candara"/>
                <a:cs typeface="Candara"/>
              </a:rPr>
              <a:t>A </a:t>
            </a:r>
            <a:r>
              <a:rPr lang="en-US" sz="4400" dirty="0">
                <a:latin typeface="Candara"/>
                <a:cs typeface="Candara"/>
              </a:rPr>
              <a:t>2005 </a:t>
            </a:r>
            <a:r>
              <a:rPr lang="en-US" sz="4400" dirty="0" smtClean="0">
                <a:latin typeface="Candara"/>
                <a:cs typeface="Candara"/>
              </a:rPr>
              <a:t>ACCLPP Work Group evaluated extant evidence and recommended not changing the level of concern for reasons that included:</a:t>
            </a:r>
          </a:p>
          <a:p>
            <a:pPr marL="566928" indent="-457200" eaLnBrk="1" fontAlgn="auto" hangingPunct="1">
              <a:spcAft>
                <a:spcPts val="0"/>
              </a:spcAft>
              <a:buSzPct val="157000"/>
              <a:buFont typeface="Wingdings" charset="2"/>
              <a:buChar char="§"/>
              <a:defRPr/>
            </a:pPr>
            <a:endParaRPr lang="en-US" dirty="0" smtClean="0">
              <a:latin typeface="Candara"/>
              <a:cs typeface="Candara"/>
            </a:endParaRPr>
          </a:p>
          <a:p>
            <a:pPr marL="1136142" lvl="2" indent="-342900" fontAlgn="auto">
              <a:spcBef>
                <a:spcPts val="324"/>
              </a:spcBef>
              <a:spcAft>
                <a:spcPts val="0"/>
              </a:spcAft>
              <a:buFont typeface="Arial"/>
              <a:buChar char="•"/>
              <a:defRPr/>
            </a:pPr>
            <a:r>
              <a:rPr lang="en-US" sz="3600" dirty="0" smtClean="0">
                <a:latin typeface="Candara"/>
                <a:ea typeface="+mn-ea"/>
                <a:cs typeface="Candara"/>
              </a:rPr>
              <a:t>Data available on IQ in association with BLLs </a:t>
            </a:r>
            <a:r>
              <a:rPr lang="en-US" sz="3600" dirty="0">
                <a:latin typeface="Candara"/>
                <a:ea typeface="+mn-ea"/>
                <a:cs typeface="Candara"/>
              </a:rPr>
              <a:t>&lt;10 </a:t>
            </a:r>
            <a:r>
              <a:rPr lang="en-US" sz="3600" dirty="0" smtClean="0">
                <a:latin typeface="Candara"/>
                <a:ea typeface="+mn-ea"/>
                <a:cs typeface="Candara"/>
              </a:rPr>
              <a:t>µg/dl at that time relied on fewer than 200 children</a:t>
            </a:r>
          </a:p>
          <a:p>
            <a:pPr marL="1136142" lvl="2" indent="-342900" fontAlgn="auto">
              <a:lnSpc>
                <a:spcPts val="1000"/>
              </a:lnSpc>
              <a:spcBef>
                <a:spcPts val="324"/>
              </a:spcBef>
              <a:spcAft>
                <a:spcPts val="0"/>
              </a:spcAft>
              <a:buFont typeface="Arial"/>
              <a:buChar char="•"/>
              <a:defRPr/>
            </a:pPr>
            <a:endParaRPr lang="en-US" sz="3600" dirty="0" smtClean="0">
              <a:latin typeface="Candara"/>
              <a:ea typeface="+mn-ea"/>
              <a:cs typeface="Candara"/>
            </a:endParaRPr>
          </a:p>
          <a:p>
            <a:pPr marL="1136142" lvl="2" indent="-342900" fontAlgn="auto">
              <a:spcBef>
                <a:spcPts val="324"/>
              </a:spcBef>
              <a:spcAft>
                <a:spcPts val="0"/>
              </a:spcAft>
              <a:buFont typeface="Arial"/>
              <a:buChar char="•"/>
              <a:defRPr/>
            </a:pPr>
            <a:r>
              <a:rPr lang="en-US" sz="3600" dirty="0" smtClean="0">
                <a:latin typeface="Candara"/>
                <a:ea typeface="+mn-ea"/>
                <a:cs typeface="Candara"/>
              </a:rPr>
              <a:t>The absence of effective clinical or public health interventions that could reliably and consistently lower BLLS that were already &lt;10 µg/dl</a:t>
            </a:r>
          </a:p>
          <a:p>
            <a:pPr marL="1136142" lvl="2" indent="-342900" fontAlgn="auto">
              <a:lnSpc>
                <a:spcPts val="1000"/>
              </a:lnSpc>
              <a:spcBef>
                <a:spcPts val="324"/>
              </a:spcBef>
              <a:spcAft>
                <a:spcPts val="0"/>
              </a:spcAft>
              <a:buFont typeface="Arial"/>
              <a:buChar char="•"/>
              <a:defRPr/>
            </a:pPr>
            <a:endParaRPr lang="en-US" sz="3600" dirty="0" smtClean="0">
              <a:latin typeface="Candara"/>
              <a:ea typeface="+mn-ea"/>
              <a:cs typeface="Candara"/>
            </a:endParaRPr>
          </a:p>
          <a:p>
            <a:pPr marL="1136142" lvl="2" indent="-342900" fontAlgn="auto">
              <a:spcBef>
                <a:spcPts val="324"/>
              </a:spcBef>
              <a:spcAft>
                <a:spcPts val="0"/>
              </a:spcAft>
              <a:buFont typeface="Arial"/>
              <a:buChar char="•"/>
              <a:defRPr/>
            </a:pPr>
            <a:r>
              <a:rPr lang="en-US" sz="3600" dirty="0" smtClean="0">
                <a:latin typeface="Candara"/>
                <a:ea typeface="+mn-ea"/>
                <a:cs typeface="Candara"/>
              </a:rPr>
              <a:t>Poor housing, poverty, lead exposure and cognitive impairment often occur together making it difficult to isolate the role of any specific component with certainty</a:t>
            </a:r>
          </a:p>
          <a:p>
            <a:pPr marL="1136142" lvl="2" indent="-342900" fontAlgn="auto">
              <a:lnSpc>
                <a:spcPts val="1000"/>
              </a:lnSpc>
              <a:spcBef>
                <a:spcPts val="324"/>
              </a:spcBef>
              <a:spcAft>
                <a:spcPts val="0"/>
              </a:spcAft>
              <a:buFont typeface="Arial"/>
              <a:buChar char="•"/>
              <a:defRPr/>
            </a:pPr>
            <a:endParaRPr lang="en-US" sz="3600" dirty="0" smtClean="0">
              <a:latin typeface="Candara"/>
              <a:ea typeface="+mn-ea"/>
              <a:cs typeface="Candara"/>
            </a:endParaRPr>
          </a:p>
          <a:p>
            <a:pPr marL="1136142" lvl="2" indent="-342900" fontAlgn="auto">
              <a:spcBef>
                <a:spcPts val="324"/>
              </a:spcBef>
              <a:spcAft>
                <a:spcPts val="0"/>
              </a:spcAft>
              <a:buFont typeface="Arial"/>
              <a:buChar char="•"/>
              <a:defRPr/>
            </a:pPr>
            <a:r>
              <a:rPr lang="en-US" sz="3600" dirty="0" smtClean="0">
                <a:latin typeface="Candara"/>
                <a:ea typeface="+mn-ea"/>
                <a:cs typeface="Candara"/>
              </a:rPr>
              <a:t>Uncertainties related to laboratory testing precision</a:t>
            </a:r>
          </a:p>
          <a:p>
            <a:pPr marL="621792" lvl="1" eaLnBrk="1" fontAlgn="auto" hangingPunct="1">
              <a:spcBef>
                <a:spcPts val="324"/>
              </a:spcBef>
              <a:spcAft>
                <a:spcPts val="0"/>
              </a:spcAft>
              <a:buFont typeface="Verdana"/>
              <a:buChar char="◦"/>
              <a:defRPr/>
            </a:pPr>
            <a:endParaRPr lang="en-US" dirty="0">
              <a:latin typeface="Candara"/>
              <a:ea typeface="+mn-ea"/>
              <a:cs typeface="Candara"/>
            </a:endParaRPr>
          </a:p>
          <a:p>
            <a:pPr marL="336042" lvl="1" indent="0" eaLnBrk="1" fontAlgn="auto" hangingPunct="1">
              <a:spcBef>
                <a:spcPts val="324"/>
              </a:spcBef>
              <a:spcAft>
                <a:spcPts val="0"/>
              </a:spcAft>
              <a:buSzPct val="150000"/>
              <a:buNone/>
              <a:defRPr/>
            </a:pPr>
            <a:r>
              <a:rPr lang="en-US" sz="4700" i="1" dirty="0" smtClean="0">
                <a:latin typeface="Candara"/>
                <a:ea typeface="+mn-ea"/>
                <a:cs typeface="Candara"/>
              </a:rPr>
              <a:t>In 2010 a subcommittee of the ACCLPP met to consider data reported since that time relevant to BLLs </a:t>
            </a:r>
            <a:r>
              <a:rPr lang="en-US" sz="4700" i="1" dirty="0">
                <a:latin typeface="Candara"/>
                <a:cs typeface="Candara"/>
              </a:rPr>
              <a:t>&lt;10 µg/dl</a:t>
            </a:r>
            <a:endParaRPr lang="en-US" sz="4700" i="1" dirty="0" smtClean="0">
              <a:latin typeface="Candara"/>
              <a:ea typeface="+mn-ea"/>
              <a:cs typeface="Candara"/>
            </a:endParaRPr>
          </a:p>
          <a:p>
            <a:pPr marL="621792" lvl="1" eaLnBrk="1" fontAlgn="auto" hangingPunct="1">
              <a:spcBef>
                <a:spcPts val="324"/>
              </a:spcBef>
              <a:spcAft>
                <a:spcPts val="0"/>
              </a:spcAft>
              <a:buFont typeface="Verdana"/>
              <a:buChar char="◦"/>
              <a:defRPr/>
            </a:pPr>
            <a:endParaRPr lang="en-US" sz="4400" dirty="0" smtClean="0">
              <a:latin typeface="Candara"/>
              <a:ea typeface="+mn-ea"/>
              <a:cs typeface="Candara"/>
            </a:endParaRPr>
          </a:p>
          <a:p>
            <a:pPr marL="621792" lvl="1" eaLnBrk="1" fontAlgn="auto" hangingPunct="1">
              <a:spcBef>
                <a:spcPts val="324"/>
              </a:spcBef>
              <a:spcAft>
                <a:spcPts val="0"/>
              </a:spcAft>
              <a:buFont typeface="Verdana"/>
              <a:buChar char="◦"/>
              <a:defRPr/>
            </a:pPr>
            <a:endParaRPr lang="en-US" dirty="0">
              <a:latin typeface="Candara"/>
              <a:ea typeface="+mn-ea"/>
              <a:cs typeface="Candara"/>
            </a:endParaRPr>
          </a:p>
        </p:txBody>
      </p:sp>
      <p:sp>
        <p:nvSpPr>
          <p:cNvPr id="2" name="Title 1"/>
          <p:cNvSpPr>
            <a:spLocks noGrp="1"/>
          </p:cNvSpPr>
          <p:nvPr>
            <p:ph type="title"/>
          </p:nvPr>
        </p:nvSpPr>
        <p:spPr>
          <a:xfrm>
            <a:off x="467544" y="188640"/>
            <a:ext cx="8229600" cy="670965"/>
          </a:xfrm>
        </p:spPr>
        <p:txBody>
          <a:bodyPr/>
          <a:lstStyle/>
          <a:p>
            <a:pPr eaLnBrk="1" fontAlgn="auto" hangingPunct="1">
              <a:spcAft>
                <a:spcPts val="0"/>
              </a:spcAft>
              <a:defRPr/>
            </a:pPr>
            <a:r>
              <a:rPr lang="en-US" sz="3600" dirty="0" smtClean="0">
                <a:latin typeface="Candara"/>
                <a:ea typeface="+mj-ea"/>
                <a:cs typeface="Candara"/>
              </a:rPr>
              <a:t>History: Update From 2005</a:t>
            </a:r>
            <a:endParaRPr lang="en-US" sz="3600" dirty="0">
              <a:latin typeface="Candara"/>
              <a:ea typeface="+mj-ea"/>
              <a:cs typeface="Candara"/>
            </a:endParaRPr>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ndara"/>
              <a:cs typeface="Candara"/>
            </a:endParaRPr>
          </a:p>
        </p:txBody>
      </p:sp>
    </p:spTree>
    <p:extLst>
      <p:ext uri="{BB962C8B-B14F-4D97-AF65-F5344CB8AC3E}">
        <p14:creationId xmlns:p14="http://schemas.microsoft.com/office/powerpoint/2010/main" val="221059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10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10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1000"/>
                                        <p:tgtEl>
                                          <p:spTgt spid="3">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ssolve">
                                      <p:cBhvr>
                                        <p:cTn id="19" dur="1000"/>
                                        <p:tgtEl>
                                          <p:spTgt spid="3">
                                            <p:txEl>
                                              <p:pRg st="6" end="6"/>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dissolve">
                                      <p:cBhvr>
                                        <p:cTn id="22" dur="1000"/>
                                        <p:tgtEl>
                                          <p:spTgt spid="3">
                                            <p:txEl>
                                              <p:pRg st="8" end="8"/>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dissolve">
                                      <p:cBhvr>
                                        <p:cTn id="25"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0"/>
            <a:ext cx="8229600" cy="1143000"/>
          </a:xfrm>
        </p:spPr>
        <p:txBody>
          <a:bodyPr/>
          <a:lstStyle/>
          <a:p>
            <a:r>
              <a:rPr lang="en-US" sz="3600" dirty="0">
                <a:latin typeface="Candara"/>
                <a:cs typeface="Candara"/>
              </a:rPr>
              <a:t>Evidence Related to Reductions in Academic Achievement</a:t>
            </a:r>
            <a:endParaRPr lang="en-US" sz="3600" dirty="0"/>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chandramouli fi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492896"/>
            <a:ext cx="5623653" cy="3096344"/>
          </a:xfrm>
          <a:prstGeom prst="rect">
            <a:avLst/>
          </a:prstGeom>
        </p:spPr>
      </p:pic>
      <p:sp>
        <p:nvSpPr>
          <p:cNvPr id="7" name="Rectangle 6"/>
          <p:cNvSpPr/>
          <p:nvPr/>
        </p:nvSpPr>
        <p:spPr>
          <a:xfrm>
            <a:off x="323528" y="5661248"/>
            <a:ext cx="8280920" cy="923330"/>
          </a:xfrm>
          <a:prstGeom prst="rect">
            <a:avLst/>
          </a:prstGeom>
        </p:spPr>
        <p:txBody>
          <a:bodyPr wrap="square">
            <a:spAutoFit/>
          </a:bodyPr>
          <a:lstStyle/>
          <a:p>
            <a:pPr marL="0" indent="0">
              <a:buNone/>
            </a:pPr>
            <a:r>
              <a:rPr lang="en-US" b="1" dirty="0"/>
              <a:t>Conclusions</a:t>
            </a:r>
            <a:r>
              <a:rPr lang="en-US" dirty="0"/>
              <a:t>:</a:t>
            </a:r>
            <a:r>
              <a:rPr lang="en-US" dirty="0">
                <a:solidFill>
                  <a:srgbClr val="FF0000"/>
                </a:solidFill>
              </a:rPr>
              <a:t> Exposure to lead early in childhood has effects on subsequent educational attainment, even at blood levels below 10 mg/dl. These data suggest that the threshold for clinical concern should be reduced to 5 mg/dl.</a:t>
            </a:r>
          </a:p>
        </p:txBody>
      </p:sp>
      <p:sp>
        <p:nvSpPr>
          <p:cNvPr id="8" name="TextBox 7"/>
          <p:cNvSpPr txBox="1"/>
          <p:nvPr/>
        </p:nvSpPr>
        <p:spPr>
          <a:xfrm>
            <a:off x="323528" y="1556792"/>
            <a:ext cx="8496944" cy="923330"/>
          </a:xfrm>
          <a:prstGeom prst="rect">
            <a:avLst/>
          </a:prstGeom>
          <a:noFill/>
        </p:spPr>
        <p:txBody>
          <a:bodyPr wrap="square" rtlCol="0">
            <a:spAutoFit/>
          </a:bodyPr>
          <a:lstStyle/>
          <a:p>
            <a:r>
              <a:rPr lang="en-US" b="1" i="1" dirty="0" err="1" smtClean="0"/>
              <a:t>Chandramouli</a:t>
            </a:r>
            <a:r>
              <a:rPr lang="en-US" b="1" i="1" dirty="0" smtClean="0"/>
              <a:t> et al., Effects of early childhood lead exposure on academic performance and </a:t>
            </a:r>
            <a:r>
              <a:rPr lang="en-US" b="1" i="1" dirty="0" err="1" smtClean="0"/>
              <a:t>behaviour</a:t>
            </a:r>
            <a:r>
              <a:rPr lang="en-US" b="1" i="1" dirty="0" smtClean="0"/>
              <a:t> of school age children. Arch. Dis Child, 2015, 94: 844-848</a:t>
            </a:r>
            <a:endParaRPr lang="en-US" b="1" i="1" dirty="0"/>
          </a:p>
        </p:txBody>
      </p:sp>
    </p:spTree>
    <p:extLst>
      <p:ext uri="{BB962C8B-B14F-4D97-AF65-F5344CB8AC3E}">
        <p14:creationId xmlns:p14="http://schemas.microsoft.com/office/powerpoint/2010/main" val="201884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10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44824"/>
            <a:ext cx="8229600" cy="4324126"/>
          </a:xfrm>
        </p:spPr>
        <p:txBody>
          <a:bodyPr>
            <a:normAutofit fontScale="92500" lnSpcReduction="10000"/>
          </a:bodyPr>
          <a:lstStyle/>
          <a:p>
            <a:pPr marL="365760" indent="-256032" eaLnBrk="1" fontAlgn="auto" hangingPunct="1">
              <a:spcAft>
                <a:spcPts val="0"/>
              </a:spcAft>
              <a:buFont typeface="Wingdings 3"/>
              <a:buChar char=""/>
              <a:defRPr/>
            </a:pPr>
            <a:r>
              <a:rPr lang="en-US" dirty="0" smtClean="0">
                <a:latin typeface="Candara"/>
                <a:ea typeface="+mn-ea"/>
                <a:cs typeface="Candara"/>
              </a:rPr>
              <a:t>Demonstrated in general and specific measures of cognitive function in prospective and cross-sectional studies of children from 3 mos to 16 yrs, from multiple different populations, e.g.:</a:t>
            </a:r>
          </a:p>
          <a:p>
            <a:pPr marL="365760" indent="-256032" eaLnBrk="1" fontAlgn="auto" hangingPunct="1">
              <a:lnSpc>
                <a:spcPts val="1000"/>
              </a:lnSpc>
              <a:spcAft>
                <a:spcPts val="0"/>
              </a:spcAft>
              <a:buFont typeface="Wingdings 3"/>
              <a:buChar char=""/>
              <a:defRPr/>
            </a:pPr>
            <a:endParaRPr lang="en-US" dirty="0" smtClean="0">
              <a:latin typeface="Candara"/>
              <a:ea typeface="+mn-ea"/>
              <a:cs typeface="Candara"/>
            </a:endParaRPr>
          </a:p>
          <a:p>
            <a:pPr marL="621792" lvl="1" eaLnBrk="1" fontAlgn="auto" hangingPunct="1">
              <a:lnSpc>
                <a:spcPts val="1000"/>
              </a:lnSpc>
              <a:spcBef>
                <a:spcPts val="324"/>
              </a:spcBef>
              <a:spcAft>
                <a:spcPts val="0"/>
              </a:spcAft>
              <a:buFont typeface="Verdana"/>
              <a:buChar char="◦"/>
              <a:defRPr/>
            </a:pPr>
            <a:endParaRPr lang="en-US" dirty="0" smtClean="0">
              <a:latin typeface="Candara"/>
              <a:ea typeface="+mn-ea"/>
              <a:cs typeface="Candara"/>
            </a:endParaRPr>
          </a:p>
          <a:p>
            <a:pPr marL="621792" lvl="1" eaLnBrk="1" fontAlgn="auto" hangingPunct="1">
              <a:spcBef>
                <a:spcPts val="324"/>
              </a:spcBef>
              <a:spcAft>
                <a:spcPts val="0"/>
              </a:spcAft>
              <a:buFont typeface="Verdana"/>
              <a:buChar char="◦"/>
              <a:defRPr/>
            </a:pPr>
            <a:r>
              <a:rPr lang="en-US" dirty="0" smtClean="0">
                <a:latin typeface="Candara"/>
                <a:ea typeface="+mn-ea"/>
                <a:cs typeface="Candara"/>
              </a:rPr>
              <a:t>Multiple studies report impaired </a:t>
            </a:r>
            <a:r>
              <a:rPr lang="en-US" dirty="0" smtClean="0">
                <a:solidFill>
                  <a:srgbClr val="FF0000"/>
                </a:solidFill>
                <a:latin typeface="Candara"/>
                <a:ea typeface="+mn-ea"/>
                <a:cs typeface="Candara"/>
              </a:rPr>
              <a:t>attention-related behaviors</a:t>
            </a:r>
            <a:r>
              <a:rPr lang="en-US" dirty="0" smtClean="0">
                <a:latin typeface="Candara"/>
                <a:ea typeface="+mn-ea"/>
                <a:cs typeface="Candara"/>
              </a:rPr>
              <a:t> at mean BLLs &lt;5 µg/dl</a:t>
            </a:r>
          </a:p>
          <a:p>
            <a:pPr marL="859536" lvl="2" eaLnBrk="1" fontAlgn="auto" hangingPunct="1">
              <a:spcAft>
                <a:spcPts val="0"/>
              </a:spcAft>
              <a:buFont typeface="Wingdings 2"/>
              <a:buChar char=""/>
              <a:defRPr/>
            </a:pPr>
            <a:r>
              <a:rPr lang="en-US" dirty="0" smtClean="0">
                <a:latin typeface="Candara"/>
                <a:ea typeface="+mn-ea"/>
                <a:cs typeface="Candara"/>
              </a:rPr>
              <a:t>More than 10 publications since 2000 report an association between current BLLs at mean values of 1-11 µg/dl and diagnosis of ADHD or decreased attention, hyperactivity in children 3-18 yrs of age</a:t>
            </a:r>
          </a:p>
          <a:p>
            <a:pPr marL="621792" lvl="1" eaLnBrk="1" fontAlgn="auto" hangingPunct="1">
              <a:spcBef>
                <a:spcPts val="324"/>
              </a:spcBef>
              <a:spcAft>
                <a:spcPts val="0"/>
              </a:spcAft>
              <a:buFont typeface="Verdana"/>
              <a:buChar char="◦"/>
              <a:defRPr/>
            </a:pPr>
            <a:endParaRPr lang="en-US" dirty="0" smtClean="0">
              <a:latin typeface="Candara"/>
              <a:ea typeface="+mn-ea"/>
              <a:cs typeface="Candara"/>
            </a:endParaRPr>
          </a:p>
          <a:p>
            <a:pPr marL="621792" lvl="1" eaLnBrk="1" fontAlgn="auto" hangingPunct="1">
              <a:spcBef>
                <a:spcPts val="324"/>
              </a:spcBef>
              <a:spcAft>
                <a:spcPts val="0"/>
              </a:spcAft>
              <a:buFont typeface="Verdana"/>
              <a:buChar char="◦"/>
              <a:defRPr/>
            </a:pPr>
            <a:endParaRPr lang="en-US" dirty="0" smtClean="0">
              <a:latin typeface="Candara"/>
              <a:ea typeface="+mn-ea"/>
              <a:cs typeface="Candara"/>
            </a:endParaRPr>
          </a:p>
        </p:txBody>
      </p:sp>
      <p:sp>
        <p:nvSpPr>
          <p:cNvPr id="2" name="Title 1"/>
          <p:cNvSpPr>
            <a:spLocks noGrp="1"/>
          </p:cNvSpPr>
          <p:nvPr>
            <p:ph type="title"/>
          </p:nvPr>
        </p:nvSpPr>
        <p:spPr>
          <a:xfrm>
            <a:off x="467544" y="116632"/>
            <a:ext cx="8229600" cy="1143000"/>
          </a:xfrm>
        </p:spPr>
        <p:txBody>
          <a:bodyPr>
            <a:noAutofit/>
          </a:bodyPr>
          <a:lstStyle/>
          <a:p>
            <a:pPr eaLnBrk="1" fontAlgn="auto" hangingPunct="1">
              <a:spcAft>
                <a:spcPts val="0"/>
              </a:spcAft>
              <a:defRPr/>
            </a:pPr>
            <a:r>
              <a:rPr lang="en-US" sz="3600" dirty="0">
                <a:latin typeface="Candara"/>
                <a:ea typeface="+mj-ea"/>
                <a:cs typeface="Candara"/>
              </a:rPr>
              <a:t>Evidence </a:t>
            </a:r>
            <a:r>
              <a:rPr lang="en-US" sz="3600" dirty="0" smtClean="0">
                <a:latin typeface="Candara"/>
                <a:ea typeface="+mj-ea"/>
                <a:cs typeface="Candara"/>
              </a:rPr>
              <a:t>Related to Impairments in Specific Cognitive Functions</a:t>
            </a:r>
            <a:endParaRPr lang="en-US" sz="3600" dirty="0">
              <a:latin typeface="Candara"/>
              <a:ea typeface="+mj-ea"/>
              <a:cs typeface="Candara"/>
            </a:endParaRPr>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23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49213"/>
            <a:ext cx="8229600" cy="1143000"/>
          </a:xfrm>
        </p:spPr>
        <p:txBody>
          <a:bodyPr/>
          <a:lstStyle/>
          <a:p>
            <a:r>
              <a:rPr lang="en-US" sz="3600" dirty="0">
                <a:latin typeface="Candara"/>
                <a:cs typeface="Candara"/>
              </a:rPr>
              <a:t>Evidence Related to Impairments in Specific Cognitive </a:t>
            </a:r>
            <a:r>
              <a:rPr lang="en-US" sz="3600" dirty="0" smtClean="0">
                <a:latin typeface="Candara"/>
                <a:cs typeface="Candara"/>
              </a:rPr>
              <a:t>Functions: Attention</a:t>
            </a:r>
            <a:endParaRPr lang="en-US" sz="3600" dirty="0"/>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brau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628800"/>
            <a:ext cx="6626448" cy="3797501"/>
          </a:xfrm>
          <a:prstGeom prst="rect">
            <a:avLst/>
          </a:prstGeom>
        </p:spPr>
      </p:pic>
      <p:sp>
        <p:nvSpPr>
          <p:cNvPr id="6" name="TextBox 5"/>
          <p:cNvSpPr txBox="1"/>
          <p:nvPr/>
        </p:nvSpPr>
        <p:spPr>
          <a:xfrm>
            <a:off x="1187624" y="5949280"/>
            <a:ext cx="7754684" cy="369332"/>
          </a:xfrm>
          <a:prstGeom prst="rect">
            <a:avLst/>
          </a:prstGeom>
          <a:noFill/>
        </p:spPr>
        <p:txBody>
          <a:bodyPr wrap="none" rtlCol="0">
            <a:spAutoFit/>
          </a:bodyPr>
          <a:lstStyle/>
          <a:p>
            <a:r>
              <a:rPr lang="en-US" b="1" i="1" dirty="0" smtClean="0"/>
              <a:t>Braun et al., 2006, Environmental Health Perspectives 114: 1904-1909</a:t>
            </a:r>
            <a:endParaRPr lang="en-US" b="1" i="1" dirty="0"/>
          </a:p>
        </p:txBody>
      </p:sp>
    </p:spTree>
    <p:extLst>
      <p:ext uri="{BB962C8B-B14F-4D97-AF65-F5344CB8AC3E}">
        <p14:creationId xmlns:p14="http://schemas.microsoft.com/office/powerpoint/2010/main" val="148583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0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49213"/>
            <a:ext cx="8229600" cy="1143000"/>
          </a:xfrm>
        </p:spPr>
        <p:txBody>
          <a:bodyPr/>
          <a:lstStyle/>
          <a:p>
            <a:r>
              <a:rPr lang="en-US" sz="3600" dirty="0">
                <a:latin typeface="Candara"/>
                <a:cs typeface="Candara"/>
              </a:rPr>
              <a:t>Evidence Related to Impairments in Specific Cognitive Functions: Attention</a:t>
            </a:r>
            <a:endParaRPr lang="en-US" sz="3600" dirty="0"/>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27584" y="4437112"/>
            <a:ext cx="7704856" cy="1477328"/>
          </a:xfrm>
          <a:prstGeom prst="rect">
            <a:avLst/>
          </a:prstGeom>
        </p:spPr>
        <p:txBody>
          <a:bodyPr wrap="square">
            <a:spAutoFit/>
          </a:bodyPr>
          <a:lstStyle/>
          <a:p>
            <a:r>
              <a:rPr lang="en-US" dirty="0" smtClean="0"/>
              <a:t>Case-control study of 1260 children: Only </a:t>
            </a:r>
            <a:r>
              <a:rPr lang="en-US" dirty="0"/>
              <a:t>10.1% of non-ADHD children had BLLs &gt; 10 μg/</a:t>
            </a:r>
            <a:r>
              <a:rPr lang="en-US" dirty="0" err="1"/>
              <a:t>dL</a:t>
            </a:r>
            <a:r>
              <a:rPr lang="en-US" dirty="0"/>
              <a:t>, whereas this percentage increased significantly to 24.4% in ADHD children. (χ2 = 237, </a:t>
            </a:r>
            <a:r>
              <a:rPr lang="en-US" i="1" dirty="0"/>
              <a:t>p</a:t>
            </a:r>
            <a:r>
              <a:rPr lang="en-US" dirty="0"/>
              <a:t> &lt; 0.01). </a:t>
            </a:r>
            <a:r>
              <a:rPr lang="en-US" dirty="0">
                <a:solidFill>
                  <a:srgbClr val="FF0000"/>
                </a:solidFill>
              </a:rPr>
              <a:t>In addition, 49.8% of non-ADHD children had BLLs &gt; 5 μg/</a:t>
            </a:r>
            <a:r>
              <a:rPr lang="en-US" dirty="0" err="1">
                <a:solidFill>
                  <a:srgbClr val="FF0000"/>
                </a:solidFill>
              </a:rPr>
              <a:t>dL</a:t>
            </a:r>
            <a:r>
              <a:rPr lang="en-US" dirty="0">
                <a:solidFill>
                  <a:srgbClr val="FF0000"/>
                </a:solidFill>
              </a:rPr>
              <a:t>, whereas of the ADHD cases, 74.7% had BLLS &gt; 5 μg/</a:t>
            </a:r>
            <a:r>
              <a:rPr lang="en-US" dirty="0" err="1">
                <a:solidFill>
                  <a:srgbClr val="FF0000"/>
                </a:solidFill>
              </a:rPr>
              <a:t>dL</a:t>
            </a:r>
            <a:r>
              <a:rPr lang="en-US" dirty="0">
                <a:solidFill>
                  <a:srgbClr val="FF0000"/>
                </a:solidFill>
              </a:rPr>
              <a:t> (χ2 = 116, </a:t>
            </a:r>
            <a:r>
              <a:rPr lang="en-US" i="1" dirty="0">
                <a:solidFill>
                  <a:srgbClr val="FF0000"/>
                </a:solidFill>
              </a:rPr>
              <a:t>p</a:t>
            </a:r>
            <a:r>
              <a:rPr lang="en-US" dirty="0">
                <a:solidFill>
                  <a:srgbClr val="FF0000"/>
                </a:solidFill>
              </a:rPr>
              <a:t> &lt; 0.01).</a:t>
            </a:r>
          </a:p>
        </p:txBody>
      </p:sp>
      <p:pic>
        <p:nvPicPr>
          <p:cNvPr id="7" name="Picture 6" descr="wang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484784"/>
            <a:ext cx="7839537" cy="2880320"/>
          </a:xfrm>
          <a:prstGeom prst="rect">
            <a:avLst/>
          </a:prstGeom>
        </p:spPr>
      </p:pic>
      <p:sp>
        <p:nvSpPr>
          <p:cNvPr id="8" name="TextBox 7"/>
          <p:cNvSpPr txBox="1"/>
          <p:nvPr/>
        </p:nvSpPr>
        <p:spPr>
          <a:xfrm>
            <a:off x="827584" y="6093296"/>
            <a:ext cx="7697731" cy="369332"/>
          </a:xfrm>
          <a:prstGeom prst="rect">
            <a:avLst/>
          </a:prstGeom>
          <a:noFill/>
        </p:spPr>
        <p:txBody>
          <a:bodyPr wrap="none" rtlCol="0">
            <a:spAutoFit/>
          </a:bodyPr>
          <a:lstStyle/>
          <a:p>
            <a:r>
              <a:rPr lang="en-US" b="1" i="1" dirty="0" smtClean="0"/>
              <a:t>Wang et al., 2008, Environmental Health Perspectives 116: 1401-1406</a:t>
            </a:r>
            <a:endParaRPr lang="en-US" b="1" i="1" dirty="0"/>
          </a:p>
        </p:txBody>
      </p:sp>
    </p:spTree>
    <p:extLst>
      <p:ext uri="{BB962C8B-B14F-4D97-AF65-F5344CB8AC3E}">
        <p14:creationId xmlns:p14="http://schemas.microsoft.com/office/powerpoint/2010/main" val="353047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0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10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8640"/>
            <a:ext cx="8229600" cy="1143000"/>
          </a:xfrm>
        </p:spPr>
        <p:txBody>
          <a:bodyPr/>
          <a:lstStyle/>
          <a:p>
            <a:r>
              <a:rPr lang="en-US" sz="3600" dirty="0">
                <a:latin typeface="Candara"/>
                <a:cs typeface="Candara"/>
              </a:rPr>
              <a:t>Evidence Related to Impairments in Specific Cognitive Functions: Attention</a:t>
            </a:r>
            <a:endParaRPr lang="en-US" sz="3600" dirty="0"/>
          </a:p>
        </p:txBody>
      </p:sp>
      <p:sp>
        <p:nvSpPr>
          <p:cNvPr id="4" name="Rectangle 3"/>
          <p:cNvSpPr/>
          <p:nvPr/>
        </p:nvSpPr>
        <p:spPr>
          <a:xfrm>
            <a:off x="539552" y="1700808"/>
            <a:ext cx="7920880" cy="2800766"/>
          </a:xfrm>
          <a:prstGeom prst="rect">
            <a:avLst/>
          </a:prstGeom>
        </p:spPr>
        <p:txBody>
          <a:bodyPr wrap="square">
            <a:spAutoFit/>
          </a:bodyPr>
          <a:lstStyle/>
          <a:p>
            <a:r>
              <a:rPr lang="en-US" sz="1600" dirty="0"/>
              <a:t>Table 3.</a:t>
            </a:r>
          </a:p>
          <a:p>
            <a:r>
              <a:rPr lang="en-US" sz="1600" dirty="0"/>
              <a:t>Raw correlations between questionnaire-based ADHD-variables and trace metal-concentrations in blood</a:t>
            </a:r>
            <a:r>
              <a:rPr lang="en-US" sz="1600" dirty="0" smtClean="0"/>
              <a:t>. Mean concurrent blood lead = 3-5 ug/dl</a:t>
            </a:r>
          </a:p>
          <a:p>
            <a:endParaRPr lang="en-US" sz="1600" dirty="0"/>
          </a:p>
          <a:p>
            <a:r>
              <a:rPr lang="en-US" sz="1600" b="1" i="1" dirty="0"/>
              <a:t>ADHD-Variable	</a:t>
            </a:r>
            <a:r>
              <a:rPr lang="en-US" sz="1600" b="1" i="1" dirty="0" smtClean="0"/>
              <a:t>             Parents                                     Teachers</a:t>
            </a:r>
            <a:r>
              <a:rPr lang="en-US" sz="1600" b="1" i="1" dirty="0"/>
              <a:t>	</a:t>
            </a:r>
            <a:r>
              <a:rPr lang="en-US" sz="1600" dirty="0"/>
              <a:t>	</a:t>
            </a:r>
          </a:p>
          <a:p>
            <a:r>
              <a:rPr lang="en-US" sz="1600" dirty="0"/>
              <a:t>	</a:t>
            </a:r>
            <a:r>
              <a:rPr lang="en-US" sz="1600" dirty="0" smtClean="0"/>
              <a:t>                    </a:t>
            </a:r>
            <a:r>
              <a:rPr lang="en-US" sz="1600" b="1" dirty="0" smtClean="0"/>
              <a:t>Al</a:t>
            </a:r>
            <a:r>
              <a:rPr lang="en-US" sz="1600" b="1" dirty="0"/>
              <a:t>	</a:t>
            </a:r>
            <a:r>
              <a:rPr lang="en-US" sz="1600" b="1" dirty="0" smtClean="0"/>
              <a:t>  Pb</a:t>
            </a:r>
            <a:r>
              <a:rPr lang="en-US" sz="1600" b="1" dirty="0"/>
              <a:t> </a:t>
            </a:r>
            <a:r>
              <a:rPr lang="en-US" sz="1600" b="1" dirty="0" smtClean="0"/>
              <a:t>           Hg</a:t>
            </a:r>
            <a:r>
              <a:rPr lang="en-US" sz="1600" b="1" dirty="0"/>
              <a:t>	</a:t>
            </a:r>
            <a:r>
              <a:rPr lang="en-US" sz="1600" b="1" dirty="0" smtClean="0"/>
              <a:t>    Al</a:t>
            </a:r>
            <a:r>
              <a:rPr lang="en-US" sz="1600" b="1" dirty="0"/>
              <a:t>	</a:t>
            </a:r>
            <a:r>
              <a:rPr lang="en-US" sz="1600" b="1" dirty="0" smtClean="0"/>
              <a:t> Pb            Hg</a:t>
            </a:r>
            <a:r>
              <a:rPr lang="en-US" sz="1600" b="1" dirty="0"/>
              <a:t>	</a:t>
            </a:r>
          </a:p>
          <a:p>
            <a:r>
              <a:rPr lang="da-DK" sz="1600" dirty="0" err="1"/>
              <a:t>Inattention</a:t>
            </a:r>
            <a:r>
              <a:rPr lang="da-DK" sz="1600" dirty="0"/>
              <a:t>	−0.11	0.32</a:t>
            </a:r>
            <a:r>
              <a:rPr lang="da-DK" sz="1600" baseline="30000" dirty="0"/>
              <a:t>⁎⁎</a:t>
            </a:r>
            <a:r>
              <a:rPr lang="da-DK" sz="1600" dirty="0"/>
              <a:t>	−0.02	−0.01	0.26</a:t>
            </a:r>
            <a:r>
              <a:rPr lang="da-DK" sz="1600" baseline="30000" dirty="0"/>
              <a:t>⁎</a:t>
            </a:r>
            <a:r>
              <a:rPr lang="da-DK" sz="1600" dirty="0"/>
              <a:t>	−0.00	</a:t>
            </a:r>
          </a:p>
          <a:p>
            <a:r>
              <a:rPr lang="en-US" sz="1600" dirty="0"/>
              <a:t>Hyperactivity	−0.08	0.30</a:t>
            </a:r>
            <a:r>
              <a:rPr lang="en-US" sz="1600" baseline="30000" dirty="0"/>
              <a:t>⁎⁎</a:t>
            </a:r>
            <a:r>
              <a:rPr lang="en-US" sz="1600" dirty="0"/>
              <a:t>	−0.02	−0.05	0.12	0.02	</a:t>
            </a:r>
          </a:p>
          <a:p>
            <a:r>
              <a:rPr lang="ro-RO" sz="1600" dirty="0"/>
              <a:t>Impulsivity	−0.06	0.33</a:t>
            </a:r>
            <a:r>
              <a:rPr lang="ro-RO" sz="1600" baseline="30000" dirty="0"/>
              <a:t>⁎⁎</a:t>
            </a:r>
            <a:r>
              <a:rPr lang="ro-RO" sz="1600" dirty="0"/>
              <a:t>	−0.02	−0.03	0.15	0.10	</a:t>
            </a:r>
          </a:p>
          <a:p>
            <a:r>
              <a:rPr lang="ro-RO" sz="1600" dirty="0"/>
              <a:t>ADHD-total	−0.10	0.33</a:t>
            </a:r>
            <a:r>
              <a:rPr lang="ro-RO" sz="1600" baseline="30000" dirty="0"/>
              <a:t>⁎⁎</a:t>
            </a:r>
            <a:r>
              <a:rPr lang="ro-RO" sz="1600" dirty="0"/>
              <a:t>	−0.02	−0.03	0.22</a:t>
            </a:r>
            <a:r>
              <a:rPr lang="ro-RO" sz="1600" baseline="30000" dirty="0"/>
              <a:t>⁎</a:t>
            </a:r>
            <a:r>
              <a:rPr lang="ro-RO" sz="1600" dirty="0"/>
              <a:t>	0.03	</a:t>
            </a:r>
          </a:p>
          <a:p>
            <a:r>
              <a:rPr lang="ro-RO" sz="1600" dirty="0" smtClean="0"/>
              <a:t>⁎ </a:t>
            </a:r>
            <a:r>
              <a:rPr lang="ro-RO" sz="1600" i="1" dirty="0" smtClean="0"/>
              <a:t>p</a:t>
            </a:r>
            <a:r>
              <a:rPr lang="ro-RO" sz="1600" dirty="0"/>
              <a:t>&lt;0.05</a:t>
            </a:r>
            <a:r>
              <a:rPr lang="ro-RO" sz="1600" dirty="0" smtClean="0"/>
              <a:t>.  ⁎⁎ </a:t>
            </a:r>
            <a:r>
              <a:rPr lang="ro-RO" sz="1600" i="1" dirty="0" smtClean="0"/>
              <a:t>p</a:t>
            </a:r>
            <a:r>
              <a:rPr lang="ro-RO" sz="1600" dirty="0"/>
              <a:t>&lt;0.01.</a:t>
            </a:r>
            <a:endParaRPr lang="en-US" sz="1600" dirty="0"/>
          </a:p>
        </p:txBody>
      </p:sp>
      <p:sp>
        <p:nvSpPr>
          <p:cNvPr id="5" name="Rectangle 4"/>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11560" y="5589240"/>
            <a:ext cx="6816894" cy="369332"/>
          </a:xfrm>
          <a:prstGeom prst="rect">
            <a:avLst/>
          </a:prstGeom>
          <a:noFill/>
        </p:spPr>
        <p:txBody>
          <a:bodyPr wrap="none" rtlCol="0">
            <a:spAutoFit/>
          </a:bodyPr>
          <a:lstStyle/>
          <a:p>
            <a:r>
              <a:rPr lang="en-US" b="1" i="1" dirty="0" err="1" smtClean="0"/>
              <a:t>Nicolescu</a:t>
            </a:r>
            <a:r>
              <a:rPr lang="en-US" b="1" i="1" dirty="0" smtClean="0"/>
              <a:t> et al., 2010, Environmental Research 110: 476-483</a:t>
            </a:r>
            <a:endParaRPr lang="en-US" b="1" i="1" dirty="0"/>
          </a:p>
        </p:txBody>
      </p:sp>
    </p:spTree>
    <p:extLst>
      <p:ext uri="{BB962C8B-B14F-4D97-AF65-F5344CB8AC3E}">
        <p14:creationId xmlns:p14="http://schemas.microsoft.com/office/powerpoint/2010/main" val="340887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49213"/>
            <a:ext cx="8229600" cy="1143000"/>
          </a:xfrm>
        </p:spPr>
        <p:txBody>
          <a:bodyPr/>
          <a:lstStyle/>
          <a:p>
            <a:r>
              <a:rPr lang="en-US" sz="3600" dirty="0">
                <a:latin typeface="Candara"/>
                <a:cs typeface="Candara"/>
              </a:rPr>
              <a:t>Evidence Related to Impairments in Specific Cognitive Functions: Attention</a:t>
            </a:r>
            <a:endParaRPr lang="en-US" sz="3600" dirty="0"/>
          </a:p>
        </p:txBody>
      </p:sp>
      <p:sp>
        <p:nvSpPr>
          <p:cNvPr id="6" name="Content Placeholder 5"/>
          <p:cNvSpPr>
            <a:spLocks noGrp="1"/>
          </p:cNvSpPr>
          <p:nvPr>
            <p:ph idx="1"/>
          </p:nvPr>
        </p:nvSpPr>
        <p:spPr>
          <a:xfrm>
            <a:off x="467544" y="1484784"/>
            <a:ext cx="8229600" cy="4525963"/>
          </a:xfrm>
        </p:spPr>
        <p:txBody>
          <a:bodyPr/>
          <a:lstStyle/>
          <a:p>
            <a:pPr marL="0" indent="0">
              <a:buNone/>
            </a:pPr>
            <a:r>
              <a:rPr lang="en-US" sz="1800" b="1" dirty="0" smtClean="0"/>
              <a:t>BLOOD LEAD LEVELS AND SPECIFIC ATTENTION EFFECTS IN YOUNG CHILDREN</a:t>
            </a:r>
          </a:p>
          <a:p>
            <a:pPr marL="0" indent="0">
              <a:buNone/>
            </a:pPr>
            <a:r>
              <a:rPr lang="en-US" sz="1800" dirty="0" err="1" smtClean="0"/>
              <a:t>Chiodo</a:t>
            </a:r>
            <a:r>
              <a:rPr lang="en-US" sz="1800" dirty="0" smtClean="0"/>
              <a:t> et al., 2007, Neurotoxicology and Teratology, 29: 538-546</a:t>
            </a:r>
          </a:p>
          <a:p>
            <a:pPr marL="0" indent="0">
              <a:buNone/>
            </a:pPr>
            <a:endParaRPr lang="en-US" sz="1800" dirty="0" smtClean="0"/>
          </a:p>
          <a:p>
            <a:r>
              <a:rPr lang="en-US" sz="1700" dirty="0" smtClean="0"/>
              <a:t>The </a:t>
            </a:r>
            <a:r>
              <a:rPr lang="en-US" sz="1700" dirty="0"/>
              <a:t>results of the present study show a relation between blood lead level and neurobehavioral outcome in 7-year-old children (</a:t>
            </a:r>
            <a:r>
              <a:rPr lang="en-US" sz="1700" i="1" dirty="0"/>
              <a:t>N</a:t>
            </a:r>
            <a:r>
              <a:rPr lang="en-US" sz="1700" dirty="0"/>
              <a:t> = 506)</a:t>
            </a:r>
            <a:r>
              <a:rPr lang="en-US" sz="1700" dirty="0" smtClean="0"/>
              <a:t>.</a:t>
            </a:r>
          </a:p>
          <a:p>
            <a:r>
              <a:rPr lang="en-US" sz="1700" dirty="0" smtClean="0"/>
              <a:t>Higher </a:t>
            </a:r>
            <a:r>
              <a:rPr lang="en-US" sz="1700" dirty="0"/>
              <a:t>lead levels were associated significantly with decreased scores on measures of intelligence (i.e., overall, performance and verbal IQ), lengthened reaction time, hyperactivity, and social and delinquent behavior problems. </a:t>
            </a:r>
            <a:endParaRPr lang="en-US" sz="1700" dirty="0" smtClean="0"/>
          </a:p>
          <a:p>
            <a:r>
              <a:rPr lang="en-US" sz="1700" dirty="0" smtClean="0"/>
              <a:t>Importantly</a:t>
            </a:r>
            <a:r>
              <a:rPr lang="en-US" sz="1700" dirty="0"/>
              <a:t>, the present study documents a significant negative impact of blood lead levels on attention, but not impulsivity, in early elementary age </a:t>
            </a:r>
            <a:r>
              <a:rPr lang="en-US" sz="1700" dirty="0" smtClean="0"/>
              <a:t>children</a:t>
            </a:r>
          </a:p>
          <a:p>
            <a:r>
              <a:rPr lang="en-US" sz="1700" dirty="0" smtClean="0">
                <a:solidFill>
                  <a:srgbClr val="FF0000"/>
                </a:solidFill>
              </a:rPr>
              <a:t>Visual </a:t>
            </a:r>
            <a:r>
              <a:rPr lang="en-US" sz="1700" dirty="0">
                <a:solidFill>
                  <a:srgbClr val="FF0000"/>
                </a:solidFill>
              </a:rPr>
              <a:t>inspection of non-parametric regression plots suggested a gradual linear dose–response relationship for each endpoint. None of the neurobehavioral outcomes assessed showed evidence of a threshold under which lead levels appear to “safe”</a:t>
            </a:r>
            <a:r>
              <a:rPr lang="en-US" sz="1700" dirty="0" smtClean="0">
                <a:solidFill>
                  <a:srgbClr val="FF0000"/>
                </a:solidFill>
              </a:rPr>
              <a:t>.</a:t>
            </a:r>
            <a:endParaRPr lang="en-US" sz="1700" dirty="0"/>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249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0"/>
            <a:ext cx="8229600" cy="1143000"/>
          </a:xfrm>
        </p:spPr>
        <p:txBody>
          <a:bodyPr/>
          <a:lstStyle/>
          <a:p>
            <a:pPr>
              <a:lnSpc>
                <a:spcPts val="3000"/>
              </a:lnSpc>
            </a:pPr>
            <a:r>
              <a:rPr lang="en-US" sz="3200" dirty="0">
                <a:latin typeface="Candara"/>
                <a:cs typeface="Candara"/>
              </a:rPr>
              <a:t>Evidence Related to Impairments in Specific Cognitive Functions: </a:t>
            </a:r>
            <a:r>
              <a:rPr lang="en-US" sz="3200" dirty="0" smtClean="0">
                <a:latin typeface="Candara"/>
                <a:cs typeface="Candara"/>
              </a:rPr>
              <a:t>Attention</a:t>
            </a:r>
            <a:endParaRPr lang="en-US" sz="3200" dirty="0"/>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619672" y="3861048"/>
            <a:ext cx="6048672" cy="2515479"/>
          </a:xfrm>
          <a:prstGeom prst="rect">
            <a:avLst/>
          </a:prstGeom>
        </p:spPr>
      </p:pic>
      <p:pic>
        <p:nvPicPr>
          <p:cNvPr id="7" name="Picture 6"/>
          <p:cNvPicPr>
            <a:picLocks noChangeAspect="1"/>
          </p:cNvPicPr>
          <p:nvPr/>
        </p:nvPicPr>
        <p:blipFill>
          <a:blip r:embed="rId3"/>
          <a:stretch>
            <a:fillRect/>
          </a:stretch>
        </p:blipFill>
        <p:spPr>
          <a:xfrm>
            <a:off x="1331640" y="1268760"/>
            <a:ext cx="3216053" cy="2404431"/>
          </a:xfrm>
          <a:prstGeom prst="rect">
            <a:avLst/>
          </a:prstGeom>
        </p:spPr>
      </p:pic>
      <p:pic>
        <p:nvPicPr>
          <p:cNvPr id="8" name="Picture 7"/>
          <p:cNvPicPr>
            <a:picLocks noChangeAspect="1"/>
          </p:cNvPicPr>
          <p:nvPr/>
        </p:nvPicPr>
        <p:blipFill>
          <a:blip r:embed="rId4"/>
          <a:stretch>
            <a:fillRect/>
          </a:stretch>
        </p:blipFill>
        <p:spPr>
          <a:xfrm>
            <a:off x="4860032" y="1124744"/>
            <a:ext cx="3024336" cy="2451906"/>
          </a:xfrm>
          <a:prstGeom prst="rect">
            <a:avLst/>
          </a:prstGeom>
        </p:spPr>
      </p:pic>
    </p:spTree>
    <p:extLst>
      <p:ext uri="{BB962C8B-B14F-4D97-AF65-F5344CB8AC3E}">
        <p14:creationId xmlns:p14="http://schemas.microsoft.com/office/powerpoint/2010/main" val="236961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10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10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49213"/>
            <a:ext cx="8229600" cy="1143000"/>
          </a:xfrm>
        </p:spPr>
        <p:txBody>
          <a:bodyPr/>
          <a:lstStyle/>
          <a:p>
            <a:r>
              <a:rPr lang="en-US" sz="3200" dirty="0">
                <a:latin typeface="Candara"/>
                <a:cs typeface="Candara"/>
              </a:rPr>
              <a:t>Evidence Related to Impairments in Specific Cognitive Functions: Attention</a:t>
            </a:r>
            <a:endParaRPr lang="en-US" sz="3200" dirty="0"/>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froelich.jpg"/>
          <p:cNvPicPr>
            <a:picLocks noChangeAspect="1"/>
          </p:cNvPicPr>
          <p:nvPr/>
        </p:nvPicPr>
        <p:blipFill rotWithShape="1">
          <a:blip r:embed="rId2">
            <a:extLst>
              <a:ext uri="{28A0092B-C50C-407E-A947-70E740481C1C}">
                <a14:useLocalDpi xmlns:a14="http://schemas.microsoft.com/office/drawing/2010/main" val="0"/>
              </a:ext>
            </a:extLst>
          </a:blip>
          <a:srcRect l="48628"/>
          <a:stretch/>
        </p:blipFill>
        <p:spPr>
          <a:xfrm>
            <a:off x="3131840" y="1268760"/>
            <a:ext cx="2948123" cy="3142867"/>
          </a:xfrm>
          <a:prstGeom prst="rect">
            <a:avLst/>
          </a:prstGeom>
        </p:spPr>
      </p:pic>
      <p:sp>
        <p:nvSpPr>
          <p:cNvPr id="6" name="TextBox 5"/>
          <p:cNvSpPr txBox="1"/>
          <p:nvPr/>
        </p:nvSpPr>
        <p:spPr>
          <a:xfrm>
            <a:off x="251520" y="4581128"/>
            <a:ext cx="8780582" cy="1477328"/>
          </a:xfrm>
          <a:prstGeom prst="rect">
            <a:avLst/>
          </a:prstGeom>
          <a:noFill/>
        </p:spPr>
        <p:txBody>
          <a:bodyPr wrap="none" rtlCol="0">
            <a:spAutoFit/>
          </a:bodyPr>
          <a:lstStyle/>
          <a:p>
            <a:r>
              <a:rPr lang="en-US" dirty="0"/>
              <a:t>When the sample was restricted to children with lead concentrations of ≤5 μg/</a:t>
            </a:r>
            <a:r>
              <a:rPr lang="en-US" dirty="0" err="1"/>
              <a:t>dL</a:t>
            </a:r>
            <a:r>
              <a:rPr lang="en-US" dirty="0"/>
              <a:t>, </a:t>
            </a:r>
            <a:endParaRPr lang="en-US" dirty="0" smtClean="0"/>
          </a:p>
          <a:p>
            <a:r>
              <a:rPr lang="en-US" dirty="0" smtClean="0"/>
              <a:t>increasing </a:t>
            </a:r>
            <a:r>
              <a:rPr lang="en-US" dirty="0"/>
              <a:t>lead levels were still significantly associated with DSM-IV–defined ADHD</a:t>
            </a:r>
            <a:r>
              <a:rPr lang="en-US" dirty="0" smtClean="0"/>
              <a:t>;</a:t>
            </a:r>
          </a:p>
          <a:p>
            <a:r>
              <a:rPr lang="en-US" dirty="0" smtClean="0"/>
              <a:t> </a:t>
            </a:r>
            <a:r>
              <a:rPr lang="en-US" dirty="0"/>
              <a:t>compared with children in the lowest </a:t>
            </a:r>
            <a:r>
              <a:rPr lang="en-US" dirty="0" err="1"/>
              <a:t>tertile</a:t>
            </a:r>
            <a:r>
              <a:rPr lang="en-US" dirty="0"/>
              <a:t> (</a:t>
            </a:r>
            <a:r>
              <a:rPr lang="en-US" dirty="0" smtClean="0"/>
              <a:t>non-detectable </a:t>
            </a:r>
            <a:r>
              <a:rPr lang="en-US" dirty="0"/>
              <a:t>to 0.8 μg/</a:t>
            </a:r>
            <a:r>
              <a:rPr lang="en-US" dirty="0" err="1"/>
              <a:t>dL</a:t>
            </a:r>
            <a:r>
              <a:rPr lang="en-US" dirty="0"/>
              <a:t>), those with </a:t>
            </a:r>
            <a:endParaRPr lang="en-US" dirty="0" smtClean="0"/>
          </a:p>
          <a:p>
            <a:r>
              <a:rPr lang="en-US" dirty="0" smtClean="0"/>
              <a:t>lead </a:t>
            </a:r>
            <a:r>
              <a:rPr lang="en-US" dirty="0"/>
              <a:t>levels in the highest </a:t>
            </a:r>
            <a:r>
              <a:rPr lang="en-US" dirty="0" err="1"/>
              <a:t>tertile</a:t>
            </a:r>
            <a:r>
              <a:rPr lang="en-US" dirty="0"/>
              <a:t> (&gt;1.3–5 μg/</a:t>
            </a:r>
            <a:r>
              <a:rPr lang="en-US" dirty="0" err="1"/>
              <a:t>dL</a:t>
            </a:r>
            <a:r>
              <a:rPr lang="en-US" dirty="0"/>
              <a:t>) had a more than twofold increased </a:t>
            </a:r>
            <a:endParaRPr lang="en-US" dirty="0" smtClean="0"/>
          </a:p>
          <a:p>
            <a:r>
              <a:rPr lang="en-US" dirty="0" smtClean="0"/>
              <a:t>risk </a:t>
            </a:r>
            <a:r>
              <a:rPr lang="en-US" dirty="0"/>
              <a:t>of ADHD (</a:t>
            </a:r>
            <a:r>
              <a:rPr lang="en-US" dirty="0" err="1"/>
              <a:t>aOR</a:t>
            </a:r>
            <a:r>
              <a:rPr lang="en-US" dirty="0"/>
              <a:t> for third versus first </a:t>
            </a:r>
            <a:r>
              <a:rPr lang="en-US" dirty="0" err="1"/>
              <a:t>tertile</a:t>
            </a:r>
            <a:r>
              <a:rPr lang="en-US" dirty="0"/>
              <a:t>: </a:t>
            </a:r>
            <a:r>
              <a:rPr lang="en-US" dirty="0" smtClean="0"/>
              <a:t>2.3 [</a:t>
            </a:r>
            <a:r>
              <a:rPr lang="en-US" dirty="0"/>
              <a:t>95% CI: 1.4–3.7]).</a:t>
            </a:r>
          </a:p>
        </p:txBody>
      </p:sp>
      <p:sp>
        <p:nvSpPr>
          <p:cNvPr id="7" name="TextBox 6"/>
          <p:cNvSpPr txBox="1"/>
          <p:nvPr/>
        </p:nvSpPr>
        <p:spPr>
          <a:xfrm>
            <a:off x="1979712" y="6165304"/>
            <a:ext cx="5551485" cy="369332"/>
          </a:xfrm>
          <a:prstGeom prst="rect">
            <a:avLst/>
          </a:prstGeom>
          <a:noFill/>
        </p:spPr>
        <p:txBody>
          <a:bodyPr wrap="none" rtlCol="0">
            <a:spAutoFit/>
          </a:bodyPr>
          <a:lstStyle/>
          <a:p>
            <a:r>
              <a:rPr lang="en-US" b="1" i="1" dirty="0" err="1" smtClean="0"/>
              <a:t>Froelich</a:t>
            </a:r>
            <a:r>
              <a:rPr lang="en-US" b="1" i="1" dirty="0" smtClean="0"/>
              <a:t> et al., 2009, Pediatrics 124: e1054-e1063</a:t>
            </a:r>
            <a:endParaRPr lang="en-US" b="1" i="1" dirty="0"/>
          </a:p>
        </p:txBody>
      </p:sp>
      <p:sp>
        <p:nvSpPr>
          <p:cNvPr id="2" name="TextBox 1"/>
          <p:cNvSpPr txBox="1"/>
          <p:nvPr/>
        </p:nvSpPr>
        <p:spPr>
          <a:xfrm rot="16200000">
            <a:off x="1386843" y="2667689"/>
            <a:ext cx="2811174" cy="307777"/>
          </a:xfrm>
          <a:prstGeom prst="rect">
            <a:avLst/>
          </a:prstGeom>
          <a:noFill/>
        </p:spPr>
        <p:txBody>
          <a:bodyPr wrap="none" rtlCol="0">
            <a:spAutoFit/>
          </a:bodyPr>
          <a:lstStyle/>
          <a:p>
            <a:r>
              <a:rPr lang="en-US" sz="1400" b="1" dirty="0" smtClean="0"/>
              <a:t>Adjusted Odds Ratio for ADHD</a:t>
            </a:r>
            <a:endParaRPr lang="en-US" sz="1400" b="1" dirty="0"/>
          </a:p>
        </p:txBody>
      </p:sp>
    </p:spTree>
    <p:extLst>
      <p:ext uri="{BB962C8B-B14F-4D97-AF65-F5344CB8AC3E}">
        <p14:creationId xmlns:p14="http://schemas.microsoft.com/office/powerpoint/2010/main" val="227967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10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00200"/>
            <a:ext cx="8363272" cy="4781128"/>
          </a:xfrm>
        </p:spPr>
        <p:txBody>
          <a:bodyPr>
            <a:normAutofit fontScale="62500" lnSpcReduction="20000"/>
          </a:bodyPr>
          <a:lstStyle/>
          <a:p>
            <a:pPr marL="566928" indent="-457200" eaLnBrk="1" fontAlgn="auto" hangingPunct="1">
              <a:spcAft>
                <a:spcPts val="0"/>
              </a:spcAft>
              <a:buSzPct val="200000"/>
              <a:buFont typeface="Arial"/>
              <a:buChar char="•"/>
              <a:defRPr/>
            </a:pPr>
            <a:r>
              <a:rPr lang="en-US" dirty="0" smtClean="0">
                <a:solidFill>
                  <a:srgbClr val="FF0000"/>
                </a:solidFill>
                <a:latin typeface="Candara"/>
                <a:ea typeface="+mn-ea"/>
                <a:cs typeface="Candara"/>
              </a:rPr>
              <a:t>BLLs &lt;10 µg/dl in children are associated with delayed puberty onset</a:t>
            </a:r>
            <a:r>
              <a:rPr lang="en-US" dirty="0" smtClean="0">
                <a:latin typeface="Candara"/>
                <a:ea typeface="+mn-ea"/>
                <a:cs typeface="Candara"/>
              </a:rPr>
              <a:t> in children aged 8-17 as reported in 8 cross-sectional studies and one prospective study from 7 different populations in North America, Europe and Africa and adjusted for factors known to influence puberty including race, BMI and SES</a:t>
            </a:r>
          </a:p>
          <a:p>
            <a:pPr marL="566928" indent="-457200" eaLnBrk="1" fontAlgn="auto" hangingPunct="1">
              <a:lnSpc>
                <a:spcPct val="50000"/>
              </a:lnSpc>
              <a:spcAft>
                <a:spcPts val="0"/>
              </a:spcAft>
              <a:buSzPct val="200000"/>
              <a:buFont typeface="Arial"/>
              <a:buChar char="•"/>
              <a:defRPr/>
            </a:pPr>
            <a:endParaRPr lang="en-US" dirty="0" smtClean="0">
              <a:latin typeface="Candara"/>
              <a:ea typeface="+mn-ea"/>
              <a:cs typeface="Candara"/>
            </a:endParaRPr>
          </a:p>
          <a:p>
            <a:pPr marL="566928" indent="-457200" eaLnBrk="1" fontAlgn="auto" hangingPunct="1">
              <a:spcAft>
                <a:spcPts val="0"/>
              </a:spcAft>
              <a:buSzPct val="200000"/>
              <a:buFont typeface="Arial"/>
              <a:buChar char="•"/>
              <a:defRPr/>
            </a:pPr>
            <a:r>
              <a:rPr lang="en-US" dirty="0">
                <a:solidFill>
                  <a:srgbClr val="FF0000"/>
                </a:solidFill>
                <a:latin typeface="Candara"/>
                <a:ea typeface="+mn-ea"/>
                <a:cs typeface="Candara"/>
              </a:rPr>
              <a:t>BLLs &lt;10 </a:t>
            </a:r>
            <a:r>
              <a:rPr lang="en-US" dirty="0" smtClean="0">
                <a:solidFill>
                  <a:srgbClr val="FF0000"/>
                </a:solidFill>
                <a:latin typeface="Candara"/>
                <a:ea typeface="+mn-ea"/>
                <a:cs typeface="Candara"/>
              </a:rPr>
              <a:t>µg/dl </a:t>
            </a:r>
            <a:r>
              <a:rPr lang="en-US" dirty="0">
                <a:solidFill>
                  <a:srgbClr val="FF0000"/>
                </a:solidFill>
                <a:latin typeface="Candara"/>
                <a:ea typeface="+mn-ea"/>
                <a:cs typeface="Candara"/>
              </a:rPr>
              <a:t>in children are associated </a:t>
            </a:r>
            <a:r>
              <a:rPr lang="en-US" dirty="0" smtClean="0">
                <a:solidFill>
                  <a:srgbClr val="FF0000"/>
                </a:solidFill>
                <a:latin typeface="Candara"/>
                <a:ea typeface="+mn-ea"/>
                <a:cs typeface="Candara"/>
              </a:rPr>
              <a:t>with stunted postnatal growth </a:t>
            </a:r>
            <a:r>
              <a:rPr lang="en-US" dirty="0" smtClean="0">
                <a:latin typeface="Candara"/>
                <a:ea typeface="+mn-ea"/>
                <a:cs typeface="Candara"/>
              </a:rPr>
              <a:t>including reports from prospective studies of negative associations between maternal BLL &lt;10 µg/dl and head circumference; growth retardation supported by multiple cross-sectional studies and findings from the three relevant prospective studies</a:t>
            </a:r>
          </a:p>
          <a:p>
            <a:pPr marL="566928" indent="-457200" eaLnBrk="1" fontAlgn="auto" hangingPunct="1">
              <a:lnSpc>
                <a:spcPct val="50000"/>
              </a:lnSpc>
              <a:spcAft>
                <a:spcPts val="0"/>
              </a:spcAft>
              <a:buFont typeface="Arial"/>
              <a:buChar char="•"/>
              <a:defRPr/>
            </a:pPr>
            <a:endParaRPr lang="en-US" dirty="0" smtClean="0">
              <a:latin typeface="Candara"/>
              <a:ea typeface="+mn-ea"/>
              <a:cs typeface="Candara"/>
            </a:endParaRPr>
          </a:p>
          <a:p>
            <a:pPr marL="566928" indent="-457200" eaLnBrk="1" fontAlgn="auto" hangingPunct="1">
              <a:spcAft>
                <a:spcPts val="0"/>
              </a:spcAft>
              <a:buSzPct val="200000"/>
              <a:buFont typeface="Arial"/>
              <a:buChar char="•"/>
              <a:defRPr/>
            </a:pPr>
            <a:r>
              <a:rPr lang="en-US" dirty="0" smtClean="0">
                <a:solidFill>
                  <a:srgbClr val="FF0000"/>
                </a:solidFill>
                <a:latin typeface="Candara"/>
                <a:ea typeface="+mn-ea"/>
                <a:cs typeface="Candara"/>
              </a:rPr>
              <a:t>Cord BLLs (mean 3 µg/dl) in a prospective study associated with blood</a:t>
            </a:r>
            <a:r>
              <a:rPr lang="en-US" dirty="0" smtClean="0">
                <a:latin typeface="Candara"/>
                <a:ea typeface="+mn-ea"/>
                <a:cs typeface="Candara"/>
              </a:rPr>
              <a:t> </a:t>
            </a:r>
            <a:r>
              <a:rPr lang="en-US" dirty="0" smtClean="0">
                <a:solidFill>
                  <a:srgbClr val="FF0000"/>
                </a:solidFill>
                <a:latin typeface="Candara"/>
                <a:ea typeface="+mn-ea"/>
                <a:cs typeface="Candara"/>
              </a:rPr>
              <a:t>pressure changes</a:t>
            </a:r>
            <a:r>
              <a:rPr lang="en-US" dirty="0" smtClean="0">
                <a:latin typeface="Candara"/>
                <a:ea typeface="+mn-ea"/>
                <a:cs typeface="Candara"/>
              </a:rPr>
              <a:t> at 9.5 yrs of age, and early childhood BLL (mean 4.6 µg/dl) associated with increased blood pressure in response to acute stress, findings highly consistent with animal studies</a:t>
            </a:r>
          </a:p>
        </p:txBody>
      </p:sp>
      <p:sp>
        <p:nvSpPr>
          <p:cNvPr id="2" name="Title 1"/>
          <p:cNvSpPr>
            <a:spLocks noGrp="1"/>
          </p:cNvSpPr>
          <p:nvPr>
            <p:ph type="title"/>
          </p:nvPr>
        </p:nvSpPr>
        <p:spPr>
          <a:xfrm>
            <a:off x="395536" y="116632"/>
            <a:ext cx="8229600" cy="1143000"/>
          </a:xfrm>
        </p:spPr>
        <p:txBody>
          <a:bodyPr>
            <a:noAutofit/>
          </a:bodyPr>
          <a:lstStyle/>
          <a:p>
            <a:pPr eaLnBrk="1" fontAlgn="auto" hangingPunct="1">
              <a:spcAft>
                <a:spcPts val="0"/>
              </a:spcAft>
              <a:defRPr/>
            </a:pPr>
            <a:r>
              <a:rPr lang="en-US" sz="3600" dirty="0">
                <a:latin typeface="Candara"/>
                <a:ea typeface="+mj-ea"/>
                <a:cs typeface="Candara"/>
              </a:rPr>
              <a:t>Evidence </a:t>
            </a:r>
            <a:r>
              <a:rPr lang="en-US" sz="3600" dirty="0" smtClean="0">
                <a:latin typeface="Candara"/>
                <a:ea typeface="+mj-ea"/>
                <a:cs typeface="Candara"/>
              </a:rPr>
              <a:t>Related to Adverse Effects on Other Organs/Systems</a:t>
            </a:r>
            <a:endParaRPr lang="en-US" sz="3600" dirty="0">
              <a:latin typeface="Candara"/>
              <a:ea typeface="+mj-ea"/>
              <a:cs typeface="Candara"/>
            </a:endParaRPr>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268760"/>
            <a:ext cx="8856984" cy="4942378"/>
          </a:xfrm>
          <a:prstGeom prst="rect">
            <a:avLst/>
          </a:prstGeom>
        </p:spPr>
        <p:txBody>
          <a:bodyPr wrap="square">
            <a:spAutoFit/>
          </a:bodyPr>
          <a:lstStyle/>
          <a:p>
            <a:r>
              <a:rPr lang="en-US" sz="1400" b="1" i="1" dirty="0" err="1" smtClean="0"/>
              <a:t>Chapaevsk</a:t>
            </a:r>
            <a:r>
              <a:rPr lang="en-US" sz="1400" b="1" i="1" dirty="0"/>
              <a:t>, Russia </a:t>
            </a:r>
            <a:r>
              <a:rPr lang="en-US" sz="1400" dirty="0"/>
              <a:t>	</a:t>
            </a:r>
          </a:p>
          <a:p>
            <a:r>
              <a:rPr lang="en-US" sz="1400" dirty="0" smtClean="0"/>
              <a:t>Boys </a:t>
            </a:r>
            <a:r>
              <a:rPr lang="en-US" sz="1400" dirty="0"/>
              <a:t>11-12; n=</a:t>
            </a:r>
            <a:r>
              <a:rPr lang="en-US" sz="1400" dirty="0" smtClean="0"/>
              <a:t>481 – Prospective-</a:t>
            </a:r>
            <a:r>
              <a:rPr lang="en-US" sz="1400" dirty="0"/>
              <a:t>	Delayed puberty onset in boys with </a:t>
            </a:r>
            <a:r>
              <a:rPr lang="en-US" sz="1400" dirty="0">
                <a:solidFill>
                  <a:srgbClr val="FF0000"/>
                </a:solidFill>
              </a:rPr>
              <a:t>blood Pb ≥5 μg/</a:t>
            </a:r>
            <a:r>
              <a:rPr lang="en-US" sz="1400" dirty="0" err="1">
                <a:solidFill>
                  <a:srgbClr val="FF0000"/>
                </a:solidFill>
              </a:rPr>
              <a:t>dL</a:t>
            </a:r>
            <a:r>
              <a:rPr lang="en-US" sz="1400" dirty="0" smtClean="0"/>
              <a:t>. Williams (2010) </a:t>
            </a:r>
            <a:r>
              <a:rPr lang="en-US" sz="1400" i="1" dirty="0" smtClean="0"/>
              <a:t> </a:t>
            </a:r>
          </a:p>
          <a:p>
            <a:pPr>
              <a:lnSpc>
                <a:spcPts val="300"/>
              </a:lnSpc>
            </a:pPr>
            <a:endParaRPr lang="en-US" sz="1400" dirty="0" smtClean="0"/>
          </a:p>
          <a:p>
            <a:r>
              <a:rPr lang="en-US" sz="1400" dirty="0" smtClean="0"/>
              <a:t>Boys </a:t>
            </a:r>
            <a:r>
              <a:rPr lang="en-US" sz="1400" dirty="0"/>
              <a:t>8-9; n=</a:t>
            </a:r>
            <a:r>
              <a:rPr lang="en-US" sz="1400" dirty="0" smtClean="0"/>
              <a:t>489  -Cross</a:t>
            </a:r>
            <a:r>
              <a:rPr lang="en-US" sz="1400" dirty="0"/>
              <a:t>-</a:t>
            </a:r>
            <a:r>
              <a:rPr lang="en-US" sz="1400" dirty="0" smtClean="0"/>
              <a:t>sectional- Delayed </a:t>
            </a:r>
            <a:r>
              <a:rPr lang="en-US" sz="1400" dirty="0"/>
              <a:t>puberty onset in boys with </a:t>
            </a:r>
            <a:r>
              <a:rPr lang="en-US" sz="1400" dirty="0">
                <a:solidFill>
                  <a:srgbClr val="FF0000"/>
                </a:solidFill>
              </a:rPr>
              <a:t>blood Pb ≥5 μg/</a:t>
            </a:r>
            <a:r>
              <a:rPr lang="en-US" sz="1400" dirty="0" err="1" smtClean="0">
                <a:solidFill>
                  <a:srgbClr val="FF0000"/>
                </a:solidFill>
              </a:rPr>
              <a:t>dL</a:t>
            </a:r>
            <a:r>
              <a:rPr lang="en-US" sz="1400" dirty="0" smtClean="0"/>
              <a:t>. Hauser </a:t>
            </a:r>
            <a:r>
              <a:rPr lang="en-US" sz="1400" dirty="0"/>
              <a:t>(2008) 	</a:t>
            </a:r>
          </a:p>
          <a:p>
            <a:r>
              <a:rPr lang="en-US" sz="1400" b="1" i="1" dirty="0"/>
              <a:t>NHANES III </a:t>
            </a:r>
            <a:r>
              <a:rPr lang="en-US" sz="1400" dirty="0"/>
              <a:t>	</a:t>
            </a:r>
          </a:p>
          <a:p>
            <a:r>
              <a:rPr lang="en-US" sz="1400" dirty="0" smtClean="0"/>
              <a:t>Girls </a:t>
            </a:r>
            <a:r>
              <a:rPr lang="en-US" sz="1400" dirty="0"/>
              <a:t>8-</a:t>
            </a:r>
            <a:r>
              <a:rPr lang="en-US" sz="1400" dirty="0" smtClean="0"/>
              <a:t>16; </a:t>
            </a:r>
            <a:r>
              <a:rPr lang="en-US" sz="1400" dirty="0"/>
              <a:t>n=</a:t>
            </a:r>
            <a:r>
              <a:rPr lang="en-US" sz="1400" dirty="0" smtClean="0"/>
              <a:t>1,235- Cross</a:t>
            </a:r>
            <a:r>
              <a:rPr lang="en-US" sz="1400" dirty="0"/>
              <a:t>-sectional </a:t>
            </a:r>
            <a:r>
              <a:rPr lang="en-US" sz="1400" dirty="0" smtClean="0"/>
              <a:t>- Delayed </a:t>
            </a:r>
            <a:r>
              <a:rPr lang="en-US" sz="1400" dirty="0"/>
              <a:t>puberty onset in girls with </a:t>
            </a:r>
            <a:r>
              <a:rPr lang="en-US" sz="1400" dirty="0">
                <a:solidFill>
                  <a:srgbClr val="FF0000"/>
                </a:solidFill>
              </a:rPr>
              <a:t>blood Pb ≥2 μg/dL</a:t>
            </a:r>
            <a:r>
              <a:rPr lang="en-US" sz="1400" dirty="0"/>
              <a:t> compared to those with blood Pb &lt;2 μg/dL. </a:t>
            </a:r>
            <a:r>
              <a:rPr lang="en-US" sz="1400" dirty="0" smtClean="0"/>
              <a:t>Wu </a:t>
            </a:r>
            <a:r>
              <a:rPr lang="en-US" sz="1400" dirty="0"/>
              <a:t>(2003</a:t>
            </a:r>
            <a:r>
              <a:rPr lang="en-US" sz="1400" dirty="0" smtClean="0"/>
              <a:t>).</a:t>
            </a:r>
          </a:p>
          <a:p>
            <a:pPr>
              <a:lnSpc>
                <a:spcPts val="500"/>
              </a:lnSpc>
            </a:pPr>
            <a:endParaRPr lang="en-US" sz="1400" dirty="0" smtClean="0"/>
          </a:p>
          <a:p>
            <a:pPr>
              <a:lnSpc>
                <a:spcPts val="320"/>
              </a:lnSpc>
            </a:pPr>
            <a:r>
              <a:rPr lang="en-US" sz="1400" dirty="0"/>
              <a:t>	</a:t>
            </a:r>
          </a:p>
          <a:p>
            <a:r>
              <a:rPr lang="en-US" sz="1400" dirty="0" smtClean="0"/>
              <a:t>Girls </a:t>
            </a:r>
            <a:r>
              <a:rPr lang="en-US" sz="1400" dirty="0"/>
              <a:t>8-</a:t>
            </a:r>
            <a:r>
              <a:rPr lang="en-US" sz="1400" dirty="0" smtClean="0"/>
              <a:t>11; n=705- Cross-sectional- Girls with higher </a:t>
            </a:r>
            <a:r>
              <a:rPr lang="en-US" sz="1400" dirty="0" smtClean="0">
                <a:solidFill>
                  <a:srgbClr val="FF0000"/>
                </a:solidFill>
              </a:rPr>
              <a:t>blood Pb (≥5 μg/dL compared to &lt;1 μg/dL)</a:t>
            </a:r>
            <a:r>
              <a:rPr lang="en-US" sz="1400" dirty="0" smtClean="0"/>
              <a:t> had lower likelihood of having </a:t>
            </a:r>
            <a:r>
              <a:rPr lang="en-US" sz="1400" dirty="0" err="1" smtClean="0"/>
              <a:t>inhibin</a:t>
            </a:r>
            <a:r>
              <a:rPr lang="en-US" sz="1400" dirty="0" smtClean="0"/>
              <a:t> B levels &gt;35 </a:t>
            </a:r>
            <a:r>
              <a:rPr lang="en-US" sz="1400" dirty="0" err="1" smtClean="0"/>
              <a:t>pg</a:t>
            </a:r>
            <a:r>
              <a:rPr lang="en-US" sz="1400" dirty="0" smtClean="0"/>
              <a:t>/</a:t>
            </a:r>
            <a:r>
              <a:rPr lang="en-US" sz="1400" dirty="0" err="1" smtClean="0"/>
              <a:t>mLs</a:t>
            </a:r>
            <a:r>
              <a:rPr lang="en-US" sz="1400" dirty="0"/>
              <a:t>. </a:t>
            </a:r>
            <a:r>
              <a:rPr lang="en-US" sz="1400" dirty="0" err="1" smtClean="0"/>
              <a:t>Gollenberg</a:t>
            </a:r>
            <a:r>
              <a:rPr lang="en-US" sz="1400" dirty="0" smtClean="0"/>
              <a:t> </a:t>
            </a:r>
            <a:r>
              <a:rPr lang="en-US" sz="1400" dirty="0"/>
              <a:t>(2010</a:t>
            </a:r>
            <a:r>
              <a:rPr lang="en-US" sz="1400" dirty="0" smtClean="0"/>
              <a:t>)</a:t>
            </a:r>
          </a:p>
          <a:p>
            <a:pPr>
              <a:lnSpc>
                <a:spcPts val="500"/>
              </a:lnSpc>
            </a:pPr>
            <a:endParaRPr lang="en-US" sz="1400" dirty="0" smtClean="0"/>
          </a:p>
          <a:p>
            <a:pPr>
              <a:lnSpc>
                <a:spcPts val="300"/>
              </a:lnSpc>
            </a:pPr>
            <a:r>
              <a:rPr lang="en-US" sz="1400" dirty="0" smtClean="0"/>
              <a:t> </a:t>
            </a:r>
            <a:r>
              <a:rPr lang="en-US" sz="1400" dirty="0"/>
              <a:t>	</a:t>
            </a:r>
          </a:p>
          <a:p>
            <a:r>
              <a:rPr lang="en-US" sz="1400" dirty="0" smtClean="0"/>
              <a:t>Girls </a:t>
            </a:r>
            <a:r>
              <a:rPr lang="en-US" sz="1400" dirty="0"/>
              <a:t>8-</a:t>
            </a:r>
            <a:r>
              <a:rPr lang="en-US" sz="1400" dirty="0" smtClean="0"/>
              <a:t>16; </a:t>
            </a:r>
            <a:r>
              <a:rPr lang="en-US" sz="1400" dirty="0"/>
              <a:t>n=600-805 </a:t>
            </a:r>
            <a:r>
              <a:rPr lang="en-US" sz="1400" dirty="0" smtClean="0"/>
              <a:t>- Cross</a:t>
            </a:r>
            <a:r>
              <a:rPr lang="en-US" sz="1400" dirty="0"/>
              <a:t>-</a:t>
            </a:r>
            <a:r>
              <a:rPr lang="en-US" sz="1400" dirty="0" smtClean="0"/>
              <a:t>sectional- Delayed </a:t>
            </a:r>
            <a:r>
              <a:rPr lang="en-US" sz="1400" dirty="0"/>
              <a:t>puberty onset in African American </a:t>
            </a:r>
            <a:r>
              <a:rPr lang="en-US" sz="1400" dirty="0" smtClean="0"/>
              <a:t>and </a:t>
            </a:r>
            <a:r>
              <a:rPr lang="en-US" sz="1400" dirty="0"/>
              <a:t>Mexican American girls</a:t>
            </a:r>
            <a:r>
              <a:rPr lang="en-US" sz="1400" dirty="0">
                <a:solidFill>
                  <a:srgbClr val="FF0000"/>
                </a:solidFill>
              </a:rPr>
              <a:t> </a:t>
            </a:r>
            <a:r>
              <a:rPr lang="en-US" sz="1400" dirty="0" smtClean="0">
                <a:solidFill>
                  <a:srgbClr val="FF0000"/>
                </a:solidFill>
              </a:rPr>
              <a:t>at </a:t>
            </a:r>
            <a:r>
              <a:rPr lang="en-US" sz="1400" dirty="0">
                <a:solidFill>
                  <a:srgbClr val="FF0000"/>
                </a:solidFill>
              </a:rPr>
              <a:t>blood Pb &gt;3 μg/dL compared to </a:t>
            </a:r>
            <a:r>
              <a:rPr lang="en-US" sz="1400" dirty="0" smtClean="0">
                <a:solidFill>
                  <a:srgbClr val="FF0000"/>
                </a:solidFill>
              </a:rPr>
              <a:t>&lt;</a:t>
            </a:r>
            <a:r>
              <a:rPr lang="en-US" sz="1400" dirty="0">
                <a:solidFill>
                  <a:srgbClr val="FF0000"/>
                </a:solidFill>
              </a:rPr>
              <a:t>1 μg/d</a:t>
            </a:r>
            <a:r>
              <a:rPr lang="en-US" sz="1400" dirty="0"/>
              <a:t>L; not in non-Hispanic whites. </a:t>
            </a:r>
            <a:r>
              <a:rPr lang="en-US" sz="1400" dirty="0" err="1" smtClean="0"/>
              <a:t>Selevan</a:t>
            </a:r>
            <a:r>
              <a:rPr lang="en-US" sz="1400" dirty="0" smtClean="0"/>
              <a:t> </a:t>
            </a:r>
            <a:r>
              <a:rPr lang="en-US" sz="1400" dirty="0"/>
              <a:t>(</a:t>
            </a:r>
            <a:r>
              <a:rPr lang="en-US" sz="1400" dirty="0" smtClean="0"/>
              <a:t>2003) </a:t>
            </a:r>
          </a:p>
          <a:p>
            <a:pPr>
              <a:lnSpc>
                <a:spcPts val="500"/>
              </a:lnSpc>
            </a:pPr>
            <a:endParaRPr lang="en-US" sz="1400" dirty="0" smtClean="0"/>
          </a:p>
          <a:p>
            <a:pPr>
              <a:lnSpc>
                <a:spcPts val="300"/>
              </a:lnSpc>
            </a:pPr>
            <a:endParaRPr lang="en-US" sz="1400" dirty="0" smtClean="0"/>
          </a:p>
          <a:p>
            <a:r>
              <a:rPr lang="en-US" sz="1400" dirty="0" smtClean="0"/>
              <a:t>Girls 13 years; n=682- 712 - Cross-sectional - Delayed puberty onset </a:t>
            </a:r>
            <a:r>
              <a:rPr lang="en-US" sz="1400" dirty="0" smtClean="0">
                <a:solidFill>
                  <a:srgbClr val="FF0000"/>
                </a:solidFill>
              </a:rPr>
              <a:t>at blood Pb ≥5 μg/</a:t>
            </a:r>
            <a:r>
              <a:rPr lang="en-US" sz="1400" dirty="0" err="1" smtClean="0">
                <a:solidFill>
                  <a:srgbClr val="FF0000"/>
                </a:solidFill>
              </a:rPr>
              <a:t>dL</a:t>
            </a:r>
            <a:r>
              <a:rPr lang="en-US" sz="1400" dirty="0" smtClean="0"/>
              <a:t>, and significant association with blood Pb by trend analysis across for stage or age at menarche. 	</a:t>
            </a:r>
            <a:r>
              <a:rPr lang="en-US" sz="1400" dirty="0" err="1" smtClean="0"/>
              <a:t>Naicker</a:t>
            </a:r>
            <a:r>
              <a:rPr lang="en-US" sz="1400" dirty="0" smtClean="0"/>
              <a:t> (2010) </a:t>
            </a:r>
          </a:p>
          <a:p>
            <a:pPr>
              <a:lnSpc>
                <a:spcPts val="500"/>
              </a:lnSpc>
            </a:pPr>
            <a:endParaRPr lang="en-US" sz="1400" dirty="0" smtClean="0"/>
          </a:p>
          <a:p>
            <a:r>
              <a:rPr lang="en-US" sz="1400" dirty="0" smtClean="0"/>
              <a:t>Children </a:t>
            </a:r>
            <a:r>
              <a:rPr lang="en-US" sz="1400" dirty="0"/>
              <a:t>aged </a:t>
            </a:r>
            <a:r>
              <a:rPr lang="en-US" sz="1400" dirty="0" smtClean="0"/>
              <a:t>17 </a:t>
            </a:r>
            <a:r>
              <a:rPr lang="en-US" sz="1400" dirty="0"/>
              <a:t>n=100 Pb and 100 </a:t>
            </a:r>
            <a:r>
              <a:rPr lang="en-US" sz="1400" dirty="0" smtClean="0"/>
              <a:t>referent-Cross</a:t>
            </a:r>
            <a:r>
              <a:rPr lang="en-US" sz="1400" dirty="0"/>
              <a:t>-sectional </a:t>
            </a:r>
            <a:r>
              <a:rPr lang="en-US" sz="1400" dirty="0" smtClean="0"/>
              <a:t>-Testicular </a:t>
            </a:r>
            <a:r>
              <a:rPr lang="en-US" sz="1400" dirty="0"/>
              <a:t>volume was lower in boys living in </a:t>
            </a:r>
            <a:r>
              <a:rPr lang="en-US" sz="1400" dirty="0">
                <a:solidFill>
                  <a:srgbClr val="FF0000"/>
                </a:solidFill>
              </a:rPr>
              <a:t>areas with higher blood Pb (1.8- 2.7 μg/dL) compared to referents (1.5 μg/dL)</a:t>
            </a:r>
            <a:r>
              <a:rPr lang="en-US" sz="1400" dirty="0"/>
              <a:t>. </a:t>
            </a:r>
            <a:r>
              <a:rPr lang="en-US" sz="1400" dirty="0" err="1" smtClean="0"/>
              <a:t>Staessen</a:t>
            </a:r>
            <a:r>
              <a:rPr lang="en-US" sz="1400" dirty="0" smtClean="0"/>
              <a:t> </a:t>
            </a:r>
            <a:r>
              <a:rPr lang="en-US" sz="1400" dirty="0"/>
              <a:t>(2001) </a:t>
            </a:r>
            <a:endParaRPr lang="en-US" sz="1400" dirty="0" smtClean="0"/>
          </a:p>
          <a:p>
            <a:pPr>
              <a:lnSpc>
                <a:spcPts val="500"/>
              </a:lnSpc>
            </a:pPr>
            <a:r>
              <a:rPr lang="en-US" sz="1400" dirty="0"/>
              <a:t>	</a:t>
            </a:r>
          </a:p>
          <a:p>
            <a:r>
              <a:rPr lang="en-US" sz="1400" dirty="0" smtClean="0"/>
              <a:t>Girls </a:t>
            </a:r>
            <a:r>
              <a:rPr lang="en-US" sz="1400" dirty="0"/>
              <a:t>aged 10-</a:t>
            </a:r>
            <a:r>
              <a:rPr lang="en-US" sz="1400" dirty="0" smtClean="0"/>
              <a:t>17; </a:t>
            </a:r>
            <a:r>
              <a:rPr lang="en-US" sz="1400" dirty="0"/>
              <a:t>n=138 </a:t>
            </a:r>
            <a:r>
              <a:rPr lang="en-US" sz="1400" dirty="0" smtClean="0"/>
              <a:t>-Cross</a:t>
            </a:r>
            <a:r>
              <a:rPr lang="en-US" sz="1400" dirty="0"/>
              <a:t>-</a:t>
            </a:r>
            <a:r>
              <a:rPr lang="en-US" sz="1400" dirty="0" smtClean="0"/>
              <a:t>sectional- delayed </a:t>
            </a:r>
            <a:r>
              <a:rPr lang="en-US" sz="1400" dirty="0"/>
              <a:t>puberty onset (age at menarche) in girls with</a:t>
            </a:r>
            <a:r>
              <a:rPr lang="en-US" sz="1400" dirty="0">
                <a:solidFill>
                  <a:srgbClr val="FF0000"/>
                </a:solidFill>
              </a:rPr>
              <a:t> blood Pb above mean (≥0.49 μg/dL) </a:t>
            </a:r>
            <a:r>
              <a:rPr lang="en-US" sz="1400" dirty="0"/>
              <a:t>and a predicted delay in age at menarche of 10 months with blood Pb </a:t>
            </a:r>
            <a:r>
              <a:rPr lang="en-US" sz="1400" dirty="0" smtClean="0"/>
              <a:t>&gt;median </a:t>
            </a:r>
            <a:r>
              <a:rPr lang="en-US" sz="1400" dirty="0"/>
              <a:t>(1.2 μg/dL). </a:t>
            </a:r>
            <a:r>
              <a:rPr lang="en-US" sz="1400" dirty="0" smtClean="0"/>
              <a:t>Denham </a:t>
            </a:r>
            <a:r>
              <a:rPr lang="en-US" sz="1400" dirty="0"/>
              <a:t>(2005) </a:t>
            </a:r>
            <a:endParaRPr lang="en-US" sz="1400" dirty="0" smtClean="0"/>
          </a:p>
          <a:p>
            <a:pPr>
              <a:lnSpc>
                <a:spcPts val="500"/>
              </a:lnSpc>
            </a:pPr>
            <a:r>
              <a:rPr lang="en-US" sz="1400" dirty="0"/>
              <a:t>	</a:t>
            </a:r>
            <a:endParaRPr lang="en-US" sz="1400" dirty="0" smtClean="0"/>
          </a:p>
          <a:p>
            <a:r>
              <a:rPr lang="en-US" sz="1400" dirty="0" smtClean="0"/>
              <a:t>Girls </a:t>
            </a:r>
            <a:r>
              <a:rPr lang="en-US" sz="1400" dirty="0"/>
              <a:t>9 </a:t>
            </a:r>
            <a:r>
              <a:rPr lang="en-US" sz="1400" dirty="0" smtClean="0"/>
              <a:t>years; </a:t>
            </a:r>
            <a:r>
              <a:rPr lang="en-US" sz="1400" dirty="0"/>
              <a:t>n=139 </a:t>
            </a:r>
            <a:r>
              <a:rPr lang="en-US" sz="1400" dirty="0" smtClean="0"/>
              <a:t>-Cross</a:t>
            </a:r>
            <a:r>
              <a:rPr lang="en-US" sz="1400" dirty="0"/>
              <a:t>-sectional </a:t>
            </a:r>
            <a:r>
              <a:rPr lang="en-US" sz="1400" dirty="0" smtClean="0"/>
              <a:t>-Blood </a:t>
            </a:r>
            <a:r>
              <a:rPr lang="en-US" sz="1400" dirty="0"/>
              <a:t>Pb had no effect on puberty onset in girls (by breast and pubic hair stage) with median blood Pb level of 2 μg/dL. </a:t>
            </a:r>
            <a:r>
              <a:rPr lang="en-US" sz="1400" dirty="0" smtClean="0"/>
              <a:t>Wolff </a:t>
            </a:r>
            <a:r>
              <a:rPr lang="en-US" sz="1400" dirty="0"/>
              <a:t>(2008</a:t>
            </a:r>
            <a:r>
              <a:rPr lang="en-US" sz="1400" dirty="0" smtClean="0"/>
              <a:t>) </a:t>
            </a:r>
            <a:r>
              <a:rPr lang="en-US" sz="1400" dirty="0"/>
              <a:t>	</a:t>
            </a:r>
          </a:p>
        </p:txBody>
      </p:sp>
      <p:sp>
        <p:nvSpPr>
          <p:cNvPr id="3" name="Rectangle 2"/>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9512" y="0"/>
            <a:ext cx="8784976" cy="1143000"/>
          </a:xfrm>
        </p:spPr>
        <p:txBody>
          <a:bodyPr/>
          <a:lstStyle/>
          <a:p>
            <a:r>
              <a:rPr lang="en-US" sz="3200" dirty="0">
                <a:latin typeface="Candara"/>
                <a:cs typeface="Candara"/>
              </a:rPr>
              <a:t>Evidence Related to Adverse Effects on Other Organs/</a:t>
            </a:r>
            <a:r>
              <a:rPr lang="en-US" sz="3200" dirty="0" smtClean="0">
                <a:latin typeface="Candara"/>
                <a:cs typeface="Candara"/>
              </a:rPr>
              <a:t>Systems: Reproductive/Developmental</a:t>
            </a:r>
            <a:endParaRPr lang="en-US" sz="3200" dirty="0"/>
          </a:p>
        </p:txBody>
      </p:sp>
      <p:sp>
        <p:nvSpPr>
          <p:cNvPr id="5" name="TextBox 4"/>
          <p:cNvSpPr txBox="1"/>
          <p:nvPr/>
        </p:nvSpPr>
        <p:spPr>
          <a:xfrm>
            <a:off x="5796136" y="6453336"/>
            <a:ext cx="3336520" cy="369332"/>
          </a:xfrm>
          <a:prstGeom prst="rect">
            <a:avLst/>
          </a:prstGeom>
          <a:noFill/>
        </p:spPr>
        <p:txBody>
          <a:bodyPr wrap="none" rtlCol="0">
            <a:spAutoFit/>
          </a:bodyPr>
          <a:lstStyle/>
          <a:p>
            <a:r>
              <a:rPr lang="en-US" dirty="0" smtClean="0"/>
              <a:t>Modified from NTP Monograph</a:t>
            </a:r>
            <a:endParaRPr lang="en-US" dirty="0"/>
          </a:p>
        </p:txBody>
      </p:sp>
    </p:spTree>
    <p:extLst>
      <p:ext uri="{BB962C8B-B14F-4D97-AF65-F5344CB8AC3E}">
        <p14:creationId xmlns:p14="http://schemas.microsoft.com/office/powerpoint/2010/main" val="337018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1"/>
          </p:nvPr>
        </p:nvSpPr>
        <p:spPr>
          <a:xfrm>
            <a:off x="323528" y="1412776"/>
            <a:ext cx="8424936" cy="4525963"/>
          </a:xfrm>
        </p:spPr>
        <p:txBody>
          <a:bodyPr/>
          <a:lstStyle/>
          <a:p>
            <a:pPr eaLnBrk="1" hangingPunct="1"/>
            <a:r>
              <a:rPr lang="en-US" sz="2600" dirty="0">
                <a:latin typeface="Candara"/>
                <a:cs typeface="Candara"/>
              </a:rPr>
              <a:t>Elimination of the use of </a:t>
            </a:r>
            <a:r>
              <a:rPr lang="en-US" sz="2600" dirty="0" smtClean="0">
                <a:latin typeface="Candara"/>
                <a:cs typeface="Candara"/>
              </a:rPr>
              <a:t>the phrase  </a:t>
            </a:r>
            <a:r>
              <a:rPr lang="en-US" sz="2600" dirty="0">
                <a:latin typeface="Candara"/>
                <a:cs typeface="Candara"/>
              </a:rPr>
              <a:t>‘level of concern’</a:t>
            </a:r>
          </a:p>
          <a:p>
            <a:pPr eaLnBrk="1" hangingPunct="1"/>
            <a:r>
              <a:rPr lang="en-US" sz="2600" dirty="0">
                <a:latin typeface="Candara"/>
                <a:cs typeface="Candara"/>
              </a:rPr>
              <a:t>No BLL without deleterious effects have been identified in children</a:t>
            </a:r>
          </a:p>
          <a:p>
            <a:pPr eaLnBrk="1" hangingPunct="1"/>
            <a:r>
              <a:rPr lang="en-US" sz="2600" dirty="0">
                <a:latin typeface="Candara"/>
                <a:cs typeface="Candara"/>
              </a:rPr>
              <a:t>Re-emphasize primary </a:t>
            </a:r>
            <a:r>
              <a:rPr lang="en-US" sz="2600" dirty="0" smtClean="0">
                <a:latin typeface="Candara"/>
                <a:cs typeface="Candara"/>
              </a:rPr>
              <a:t>prevention</a:t>
            </a:r>
          </a:p>
          <a:p>
            <a:pPr eaLnBrk="1" hangingPunct="1"/>
            <a:r>
              <a:rPr lang="en-US" sz="2600" dirty="0" smtClean="0">
                <a:latin typeface="Candara"/>
                <a:cs typeface="Candara"/>
              </a:rPr>
              <a:t>Use of a 5 ug/dl ‘reference value’ for remediation programs</a:t>
            </a:r>
            <a:endParaRPr lang="en-US" sz="2600" dirty="0">
              <a:latin typeface="Candara"/>
              <a:cs typeface="Candara"/>
            </a:endParaRPr>
          </a:p>
          <a:p>
            <a:pPr eaLnBrk="1" hangingPunct="1"/>
            <a:r>
              <a:rPr lang="en-US" sz="2600" dirty="0">
                <a:latin typeface="Candara"/>
                <a:cs typeface="Candara"/>
              </a:rPr>
              <a:t>Recognize that a biological ‘threshold’ or ‘effect level’ is not synonymous with a BLL at which intervention is required or effective:</a:t>
            </a:r>
          </a:p>
          <a:p>
            <a:pPr lvl="1" eaLnBrk="1" hangingPunct="1"/>
            <a:r>
              <a:rPr lang="en-US" sz="2600" dirty="0">
                <a:latin typeface="Candara"/>
                <a:cs typeface="Candara"/>
              </a:rPr>
              <a:t>i.e., </a:t>
            </a:r>
            <a:r>
              <a:rPr lang="en-US" sz="2600" i="1" dirty="0">
                <a:latin typeface="Candara"/>
                <a:cs typeface="Candara"/>
              </a:rPr>
              <a:t>separate the science from what to do with respect to medical management, community intervention</a:t>
            </a:r>
          </a:p>
        </p:txBody>
      </p:sp>
      <p:sp>
        <p:nvSpPr>
          <p:cNvPr id="2" name="Title 1"/>
          <p:cNvSpPr>
            <a:spLocks noGrp="1"/>
          </p:cNvSpPr>
          <p:nvPr>
            <p:ph type="title"/>
          </p:nvPr>
        </p:nvSpPr>
        <p:spPr>
          <a:xfrm>
            <a:off x="107504" y="0"/>
            <a:ext cx="8928992" cy="1143000"/>
          </a:xfrm>
        </p:spPr>
        <p:txBody>
          <a:bodyPr>
            <a:noAutofit/>
          </a:bodyPr>
          <a:lstStyle/>
          <a:p>
            <a:pPr eaLnBrk="1" fontAlgn="auto" hangingPunct="1">
              <a:spcAft>
                <a:spcPts val="0"/>
              </a:spcAft>
              <a:defRPr/>
            </a:pPr>
            <a:r>
              <a:rPr lang="en-US" sz="3600" dirty="0" smtClean="0">
                <a:latin typeface="Candara"/>
                <a:ea typeface="+mj-ea"/>
                <a:cs typeface="Candara"/>
              </a:rPr>
              <a:t>Summary of 2012 ACCLPP Work Group Recommendations</a:t>
            </a:r>
            <a:endParaRPr lang="en-US" sz="3600" dirty="0">
              <a:latin typeface="Candara"/>
              <a:ea typeface="+mj-ea"/>
              <a:cs typeface="Candara"/>
            </a:endParaRPr>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7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dissolve">
                                      <p:cBhvr>
                                        <p:cTn id="7" dur="1000"/>
                                        <p:tgtEl>
                                          <p:spTgt spid="1536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340768"/>
            <a:ext cx="8640960" cy="4570481"/>
          </a:xfrm>
          <a:prstGeom prst="rect">
            <a:avLst/>
          </a:prstGeom>
        </p:spPr>
        <p:txBody>
          <a:bodyPr wrap="square">
            <a:spAutoFit/>
          </a:bodyPr>
          <a:lstStyle/>
          <a:p>
            <a:r>
              <a:rPr lang="en-US" sz="1400" b="1" i="1" dirty="0" smtClean="0"/>
              <a:t>Cincinnati </a:t>
            </a:r>
            <a:r>
              <a:rPr lang="en-US" sz="1400" b="1" i="1" dirty="0"/>
              <a:t>Pb Study</a:t>
            </a:r>
            <a:r>
              <a:rPr lang="en-US" sz="1400" dirty="0"/>
              <a:t>	</a:t>
            </a:r>
          </a:p>
          <a:p>
            <a:r>
              <a:rPr lang="en-US" sz="1400" dirty="0" smtClean="0"/>
              <a:t>Children </a:t>
            </a:r>
            <a:r>
              <a:rPr lang="en-US" sz="1400" dirty="0"/>
              <a:t>15 </a:t>
            </a:r>
            <a:r>
              <a:rPr lang="en-US" sz="1400" dirty="0" smtClean="0"/>
              <a:t>mos; </a:t>
            </a:r>
            <a:r>
              <a:rPr lang="en-US" sz="1400" dirty="0"/>
              <a:t>n= </a:t>
            </a:r>
            <a:r>
              <a:rPr lang="en-US" sz="1400" dirty="0" smtClean="0"/>
              <a:t>260 – Prospective-</a:t>
            </a:r>
            <a:r>
              <a:rPr lang="en-US" sz="1400" dirty="0"/>
              <a:t> </a:t>
            </a:r>
            <a:r>
              <a:rPr lang="en-US" sz="1400" dirty="0" smtClean="0"/>
              <a:t>Concurrent </a:t>
            </a:r>
            <a:r>
              <a:rPr lang="en-US" sz="1400" dirty="0"/>
              <a:t>blood Pb (&gt;3.4 μg/dL) in children was inversely associated with growth rate (length) at 15 </a:t>
            </a:r>
            <a:r>
              <a:rPr lang="en-US" sz="1400" dirty="0" smtClean="0"/>
              <a:t>mos </a:t>
            </a:r>
            <a:r>
              <a:rPr lang="en-US" sz="1400" dirty="0"/>
              <a:t>in children of mothers with </a:t>
            </a:r>
            <a:r>
              <a:rPr lang="en-US" sz="1400" dirty="0">
                <a:solidFill>
                  <a:srgbClr val="FF0000"/>
                </a:solidFill>
              </a:rPr>
              <a:t>Pb &gt;7.7 μg/</a:t>
            </a:r>
            <a:r>
              <a:rPr lang="en-US" sz="1400" dirty="0" err="1" smtClean="0">
                <a:solidFill>
                  <a:srgbClr val="FF0000"/>
                </a:solidFill>
              </a:rPr>
              <a:t>dL</a:t>
            </a:r>
            <a:r>
              <a:rPr lang="en-US" sz="1400" dirty="0" smtClean="0"/>
              <a:t>. </a:t>
            </a:r>
            <a:r>
              <a:rPr lang="en-US" sz="1400" dirty="0" err="1" smtClean="0"/>
              <a:t>Shukla</a:t>
            </a:r>
            <a:r>
              <a:rPr lang="en-US" sz="1400" dirty="0" smtClean="0"/>
              <a:t> </a:t>
            </a:r>
            <a:r>
              <a:rPr lang="en-US" sz="1400" dirty="0"/>
              <a:t>(1989) 	</a:t>
            </a:r>
            <a:endParaRPr lang="en-US" sz="1400" dirty="0" smtClean="0"/>
          </a:p>
          <a:p>
            <a:pPr>
              <a:lnSpc>
                <a:spcPts val="500"/>
              </a:lnSpc>
            </a:pPr>
            <a:endParaRPr lang="en-US" sz="1400" dirty="0"/>
          </a:p>
          <a:p>
            <a:r>
              <a:rPr lang="en-US" sz="1400" dirty="0" smtClean="0"/>
              <a:t>Children </a:t>
            </a:r>
            <a:r>
              <a:rPr lang="en-US" sz="1400" dirty="0"/>
              <a:t>≤33 </a:t>
            </a:r>
            <a:r>
              <a:rPr lang="en-US" sz="1400" dirty="0" smtClean="0"/>
              <a:t>mos; </a:t>
            </a:r>
            <a:r>
              <a:rPr lang="en-US" sz="1400" dirty="0"/>
              <a:t>n=</a:t>
            </a:r>
            <a:r>
              <a:rPr lang="en-US" sz="1400" dirty="0" smtClean="0"/>
              <a:t>235 – Prospective</a:t>
            </a:r>
            <a:r>
              <a:rPr lang="en-US" sz="1400" dirty="0"/>
              <a:t> </a:t>
            </a:r>
            <a:r>
              <a:rPr lang="en-US" sz="1400" dirty="0" smtClean="0"/>
              <a:t>- Current </a:t>
            </a:r>
            <a:r>
              <a:rPr lang="en-US" sz="1400" dirty="0"/>
              <a:t>blood Pb was inversely associated with length at 33 </a:t>
            </a:r>
            <a:r>
              <a:rPr lang="en-US" sz="1400" dirty="0" smtClean="0"/>
              <a:t>mos </a:t>
            </a:r>
            <a:r>
              <a:rPr lang="en-US" sz="1400" dirty="0"/>
              <a:t>in children with </a:t>
            </a:r>
            <a:r>
              <a:rPr lang="en-US" sz="1400" dirty="0">
                <a:solidFill>
                  <a:srgbClr val="FF0000"/>
                </a:solidFill>
              </a:rPr>
              <a:t>higher blood Pb (&gt;10.8 μg/dL)</a:t>
            </a:r>
            <a:r>
              <a:rPr lang="en-US" sz="1400" dirty="0"/>
              <a:t> from 3 to 15 months of </a:t>
            </a:r>
            <a:r>
              <a:rPr lang="en-US" sz="1400" dirty="0" smtClean="0"/>
              <a:t>age. </a:t>
            </a:r>
            <a:r>
              <a:rPr lang="en-US" sz="1400" dirty="0" err="1" smtClean="0"/>
              <a:t>Shukla</a:t>
            </a:r>
            <a:r>
              <a:rPr lang="en-US" sz="1400" dirty="0" smtClean="0"/>
              <a:t> </a:t>
            </a:r>
            <a:r>
              <a:rPr lang="en-US" sz="1400" dirty="0"/>
              <a:t>(1991)	</a:t>
            </a:r>
          </a:p>
          <a:p>
            <a:pPr>
              <a:lnSpc>
                <a:spcPts val="500"/>
              </a:lnSpc>
            </a:pPr>
            <a:endParaRPr lang="en-US" sz="1400" b="1" i="1" dirty="0" smtClean="0"/>
          </a:p>
          <a:p>
            <a:r>
              <a:rPr lang="en-US" sz="1400" b="1" i="1" dirty="0" smtClean="0"/>
              <a:t>Albany </a:t>
            </a:r>
            <a:r>
              <a:rPr lang="en-US" sz="1400" b="1" i="1" dirty="0"/>
              <a:t>Pregnancy Infancy Pb Study</a:t>
            </a:r>
            <a:r>
              <a:rPr lang="en-US" sz="1400" dirty="0"/>
              <a:t>	</a:t>
            </a:r>
            <a:endParaRPr lang="en-US" sz="1400" dirty="0" smtClean="0"/>
          </a:p>
          <a:p>
            <a:r>
              <a:rPr lang="en-US" sz="1400" dirty="0" smtClean="0"/>
              <a:t>Children </a:t>
            </a:r>
            <a:r>
              <a:rPr lang="en-US" sz="1400" dirty="0"/>
              <a:t>0.5-1 </a:t>
            </a:r>
            <a:r>
              <a:rPr lang="en-US" sz="1400" dirty="0" err="1" smtClean="0"/>
              <a:t>yr</a:t>
            </a:r>
            <a:r>
              <a:rPr lang="en-US" sz="1400" dirty="0" smtClean="0"/>
              <a:t>; </a:t>
            </a:r>
            <a:r>
              <a:rPr lang="en-US" sz="1400" dirty="0"/>
              <a:t>n=</a:t>
            </a:r>
            <a:r>
              <a:rPr lang="en-US" sz="1400" dirty="0" smtClean="0"/>
              <a:t>211 – Prospective</a:t>
            </a:r>
            <a:r>
              <a:rPr lang="en-US" sz="1400" dirty="0"/>
              <a:t> </a:t>
            </a:r>
            <a:r>
              <a:rPr lang="en-US" sz="1400" dirty="0" smtClean="0"/>
              <a:t>- </a:t>
            </a:r>
            <a:r>
              <a:rPr lang="en-US" sz="1400" dirty="0" smtClean="0">
                <a:solidFill>
                  <a:srgbClr val="FF0000"/>
                </a:solidFill>
              </a:rPr>
              <a:t>Maternal </a:t>
            </a:r>
            <a:r>
              <a:rPr lang="en-US" sz="1400" dirty="0">
                <a:solidFill>
                  <a:srgbClr val="FF0000"/>
                </a:solidFill>
              </a:rPr>
              <a:t>blood Pb (≥3 μg/dL)</a:t>
            </a:r>
            <a:r>
              <a:rPr lang="en-US" sz="1400" dirty="0"/>
              <a:t> was inversely associated with infant head circumference at 6 and 12 months, but not with length or </a:t>
            </a:r>
            <a:r>
              <a:rPr lang="en-US" sz="1400" dirty="0" smtClean="0"/>
              <a:t>weight. Schell </a:t>
            </a:r>
            <a:r>
              <a:rPr lang="en-US" sz="1400" dirty="0"/>
              <a:t>(2009</a:t>
            </a:r>
            <a:r>
              <a:rPr lang="en-US" sz="1400" dirty="0" smtClean="0"/>
              <a:t>)</a:t>
            </a:r>
          </a:p>
          <a:p>
            <a:pPr>
              <a:lnSpc>
                <a:spcPts val="500"/>
              </a:lnSpc>
            </a:pPr>
            <a:r>
              <a:rPr lang="en-US" sz="1400" dirty="0"/>
              <a:t>	</a:t>
            </a:r>
          </a:p>
          <a:p>
            <a:r>
              <a:rPr lang="en-US" sz="1400" b="1" i="1" dirty="0"/>
              <a:t>Cleveland Pb Study</a:t>
            </a:r>
            <a:r>
              <a:rPr lang="en-US" sz="1400" dirty="0"/>
              <a:t>	</a:t>
            </a:r>
          </a:p>
          <a:p>
            <a:r>
              <a:rPr lang="en-US" sz="1400" dirty="0" smtClean="0"/>
              <a:t>Children </a:t>
            </a:r>
            <a:r>
              <a:rPr lang="en-US" sz="1400" dirty="0"/>
              <a:t>&lt;</a:t>
            </a:r>
            <a:r>
              <a:rPr lang="en-US" sz="1400" dirty="0" smtClean="0"/>
              <a:t>5; </a:t>
            </a:r>
            <a:r>
              <a:rPr lang="en-US" sz="1400" dirty="0"/>
              <a:t>n= 151-</a:t>
            </a:r>
            <a:r>
              <a:rPr lang="en-US" sz="1400" dirty="0" smtClean="0"/>
              <a:t>185 – Prospective</a:t>
            </a:r>
            <a:r>
              <a:rPr lang="en-US" sz="1400" dirty="0"/>
              <a:t> </a:t>
            </a:r>
            <a:r>
              <a:rPr lang="en-US" sz="1400" dirty="0" smtClean="0"/>
              <a:t>- Blood </a:t>
            </a:r>
            <a:r>
              <a:rPr lang="en-US" sz="1400" dirty="0"/>
              <a:t>Pb at 6 </a:t>
            </a:r>
            <a:r>
              <a:rPr lang="en-US" sz="1400" dirty="0" smtClean="0"/>
              <a:t>mos</a:t>
            </a:r>
            <a:r>
              <a:rPr lang="en-US" sz="1400" dirty="0" smtClean="0">
                <a:solidFill>
                  <a:srgbClr val="FF0000"/>
                </a:solidFill>
              </a:rPr>
              <a:t> </a:t>
            </a:r>
            <a:r>
              <a:rPr lang="en-US" sz="1400" dirty="0">
                <a:solidFill>
                  <a:srgbClr val="FF0000"/>
                </a:solidFill>
              </a:rPr>
              <a:t>(10 μg/dL) </a:t>
            </a:r>
            <a:r>
              <a:rPr lang="en-US" sz="1400" dirty="0"/>
              <a:t>was related to subsequent head circumference (p=0.05) and marginally related to subsequent length (p=0.06) and weight (p=0.08); blood Pb at 1-4 years old was not related to weight, length, head circumference at 4 years </a:t>
            </a:r>
            <a:r>
              <a:rPr lang="en-US" sz="1400" dirty="0" smtClean="0"/>
              <a:t>old. Greene </a:t>
            </a:r>
            <a:r>
              <a:rPr lang="en-US" sz="1400" dirty="0"/>
              <a:t>(1991</a:t>
            </a:r>
            <a:r>
              <a:rPr lang="en-US" sz="1400" dirty="0" smtClean="0"/>
              <a:t>)</a:t>
            </a:r>
          </a:p>
          <a:p>
            <a:pPr>
              <a:lnSpc>
                <a:spcPts val="500"/>
              </a:lnSpc>
            </a:pPr>
            <a:r>
              <a:rPr lang="en-US" sz="1400" dirty="0"/>
              <a:t>	</a:t>
            </a:r>
          </a:p>
          <a:p>
            <a:r>
              <a:rPr lang="en-US" sz="1400" b="1" i="1" dirty="0"/>
              <a:t>Mexico City Prospective Study</a:t>
            </a:r>
            <a:r>
              <a:rPr lang="en-US" sz="1400" dirty="0"/>
              <a:t>	</a:t>
            </a:r>
          </a:p>
          <a:p>
            <a:r>
              <a:rPr lang="en-US" sz="1400" dirty="0" smtClean="0"/>
              <a:t>Children </a:t>
            </a:r>
            <a:r>
              <a:rPr lang="en-US" sz="1400" dirty="0"/>
              <a:t>0.5-</a:t>
            </a:r>
            <a:r>
              <a:rPr lang="en-US" sz="1400" dirty="0" smtClean="0"/>
              <a:t>1; </a:t>
            </a:r>
            <a:r>
              <a:rPr lang="en-US" sz="1400" dirty="0"/>
              <a:t>n=50-</a:t>
            </a:r>
            <a:r>
              <a:rPr lang="en-US" sz="1400" dirty="0" smtClean="0"/>
              <a:t>111 – Prospective</a:t>
            </a:r>
            <a:r>
              <a:rPr lang="en-US" sz="1400" dirty="0"/>
              <a:t> </a:t>
            </a:r>
            <a:r>
              <a:rPr lang="en-US" sz="1400" dirty="0" smtClean="0"/>
              <a:t>- Maternal </a:t>
            </a:r>
            <a:r>
              <a:rPr lang="en-US" sz="1400" dirty="0"/>
              <a:t>blood Pb at 36 weeks </a:t>
            </a:r>
            <a:r>
              <a:rPr lang="en-US" sz="1400" dirty="0">
                <a:solidFill>
                  <a:srgbClr val="FF0000"/>
                </a:solidFill>
              </a:rPr>
              <a:t>(median, &lt;10 μg/dL)</a:t>
            </a:r>
            <a:r>
              <a:rPr lang="en-US" sz="1400" dirty="0"/>
              <a:t> was inversely associated with infant head circumference at 6 and 18 months. Infant blood Pb (1 year) was inversely associated with head circumference at 36 </a:t>
            </a:r>
            <a:r>
              <a:rPr lang="en-US" sz="1400" dirty="0" smtClean="0"/>
              <a:t>months.  Rothenberg </a:t>
            </a:r>
            <a:r>
              <a:rPr lang="en-US" sz="1400" dirty="0"/>
              <a:t>(1993</a:t>
            </a:r>
            <a:r>
              <a:rPr lang="en-US" sz="1400" dirty="0" smtClean="0"/>
              <a:t>)</a:t>
            </a:r>
            <a:r>
              <a:rPr lang="en-US" sz="1400" i="1" dirty="0" smtClean="0"/>
              <a:t> </a:t>
            </a:r>
          </a:p>
          <a:p>
            <a:pPr>
              <a:lnSpc>
                <a:spcPts val="500"/>
              </a:lnSpc>
            </a:pPr>
            <a:endParaRPr lang="en-US" sz="1400" i="1" dirty="0" smtClean="0"/>
          </a:p>
          <a:p>
            <a:r>
              <a:rPr lang="en-US" sz="1400" dirty="0" smtClean="0"/>
              <a:t>Children </a:t>
            </a:r>
            <a:r>
              <a:rPr lang="en-US" sz="1400" dirty="0"/>
              <a:t>0.5-</a:t>
            </a:r>
            <a:r>
              <a:rPr lang="en-US" sz="1400" dirty="0" smtClean="0"/>
              <a:t>4; </a:t>
            </a:r>
            <a:r>
              <a:rPr lang="en-US" sz="1400" dirty="0"/>
              <a:t>n =119-</a:t>
            </a:r>
            <a:r>
              <a:rPr lang="en-US" sz="1400" dirty="0" smtClean="0"/>
              <a:t>199 – Prospective- Maternal </a:t>
            </a:r>
            <a:r>
              <a:rPr lang="en-US" sz="1400" dirty="0"/>
              <a:t>(36 weeks) and infant (1 year) </a:t>
            </a:r>
            <a:r>
              <a:rPr lang="en-US" sz="1400" dirty="0">
                <a:solidFill>
                  <a:srgbClr val="FF0000"/>
                </a:solidFill>
              </a:rPr>
              <a:t>blood Pb (median, &lt;10 μg/dL)</a:t>
            </a:r>
            <a:r>
              <a:rPr lang="en-US" sz="1400" dirty="0"/>
              <a:t> were inversely associated with infant head circumference </a:t>
            </a:r>
            <a:r>
              <a:rPr lang="en-US" sz="1400" dirty="0" smtClean="0"/>
              <a:t>up </a:t>
            </a:r>
            <a:r>
              <a:rPr lang="en-US" sz="1400" dirty="0"/>
              <a:t>to 4 </a:t>
            </a:r>
            <a:r>
              <a:rPr lang="en-US" sz="1400" dirty="0" smtClean="0"/>
              <a:t>years. Rothenberg </a:t>
            </a:r>
            <a:r>
              <a:rPr lang="en-US" sz="1400" dirty="0"/>
              <a:t>(</a:t>
            </a:r>
            <a:r>
              <a:rPr lang="en-US" sz="1400" dirty="0" smtClean="0"/>
              <a:t>1999)</a:t>
            </a:r>
            <a:r>
              <a:rPr lang="en-US" sz="1400" dirty="0"/>
              <a:t>	</a:t>
            </a:r>
          </a:p>
          <a:p>
            <a:pPr>
              <a:lnSpc>
                <a:spcPts val="500"/>
              </a:lnSpc>
            </a:pPr>
            <a:r>
              <a:rPr lang="en-US" sz="1400" dirty="0"/>
              <a:t>	</a:t>
            </a:r>
          </a:p>
          <a:p>
            <a:r>
              <a:rPr lang="en-US" sz="1400" dirty="0"/>
              <a:t>		</a:t>
            </a:r>
          </a:p>
        </p:txBody>
      </p:sp>
      <p:sp>
        <p:nvSpPr>
          <p:cNvPr id="3" name="Rectangle 2"/>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0"/>
            <a:ext cx="8229600" cy="1143000"/>
          </a:xfrm>
        </p:spPr>
        <p:txBody>
          <a:bodyPr/>
          <a:lstStyle/>
          <a:p>
            <a:r>
              <a:rPr lang="en-US" sz="3200" dirty="0">
                <a:latin typeface="Candara"/>
                <a:cs typeface="Candara"/>
              </a:rPr>
              <a:t>Evidence Related to Adverse Effects on Other Organs/Systems: </a:t>
            </a:r>
            <a:r>
              <a:rPr lang="en-US" sz="3200" dirty="0" smtClean="0">
                <a:latin typeface="Candara"/>
                <a:cs typeface="Candara"/>
              </a:rPr>
              <a:t>Postnatal Growth</a:t>
            </a:r>
            <a:endParaRPr lang="en-US" sz="3200" dirty="0"/>
          </a:p>
        </p:txBody>
      </p:sp>
      <p:sp>
        <p:nvSpPr>
          <p:cNvPr id="6" name="TextBox 5"/>
          <p:cNvSpPr txBox="1"/>
          <p:nvPr/>
        </p:nvSpPr>
        <p:spPr>
          <a:xfrm>
            <a:off x="5796136" y="6453336"/>
            <a:ext cx="3336520" cy="369332"/>
          </a:xfrm>
          <a:prstGeom prst="rect">
            <a:avLst/>
          </a:prstGeom>
          <a:noFill/>
        </p:spPr>
        <p:txBody>
          <a:bodyPr wrap="none" rtlCol="0">
            <a:spAutoFit/>
          </a:bodyPr>
          <a:lstStyle/>
          <a:p>
            <a:r>
              <a:rPr lang="en-US" dirty="0" smtClean="0"/>
              <a:t>Modified from NTP Monograph</a:t>
            </a:r>
            <a:endParaRPr lang="en-US" dirty="0"/>
          </a:p>
        </p:txBody>
      </p:sp>
    </p:spTree>
    <p:extLst>
      <p:ext uri="{BB962C8B-B14F-4D97-AF65-F5344CB8AC3E}">
        <p14:creationId xmlns:p14="http://schemas.microsoft.com/office/powerpoint/2010/main" val="365563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0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116632"/>
            <a:ext cx="8229600" cy="1143000"/>
          </a:xfrm>
        </p:spPr>
        <p:txBody>
          <a:bodyPr/>
          <a:lstStyle/>
          <a:p>
            <a:r>
              <a:rPr lang="en-US" sz="3200" dirty="0">
                <a:latin typeface="Candara"/>
                <a:cs typeface="Candara"/>
              </a:rPr>
              <a:t>Evidence Related to Adverse Effects on Other Organs/Systems: Postnatal Growth</a:t>
            </a:r>
            <a:endParaRPr lang="en-US" sz="3200" dirty="0"/>
          </a:p>
        </p:txBody>
      </p:sp>
      <p:sp>
        <p:nvSpPr>
          <p:cNvPr id="4" name="Content Placeholder 3"/>
          <p:cNvSpPr>
            <a:spLocks noGrp="1"/>
          </p:cNvSpPr>
          <p:nvPr>
            <p:ph idx="1"/>
          </p:nvPr>
        </p:nvSpPr>
        <p:spPr>
          <a:xfrm>
            <a:off x="539552" y="1412776"/>
            <a:ext cx="8229600" cy="4525963"/>
          </a:xfrm>
        </p:spPr>
        <p:txBody>
          <a:bodyPr/>
          <a:lstStyle/>
          <a:p>
            <a:pPr marL="0" indent="0">
              <a:lnSpc>
                <a:spcPts val="500"/>
              </a:lnSpc>
              <a:buNone/>
            </a:pPr>
            <a:r>
              <a:rPr lang="en-US" dirty="0"/>
              <a:t>	</a:t>
            </a:r>
          </a:p>
          <a:p>
            <a:pPr marL="0" indent="0">
              <a:buNone/>
            </a:pPr>
            <a:r>
              <a:rPr lang="en-US" sz="1400" b="1" i="1" dirty="0"/>
              <a:t>Yugoslavia Prospective Study</a:t>
            </a:r>
            <a:r>
              <a:rPr lang="en-US" sz="1400" dirty="0"/>
              <a:t>	</a:t>
            </a:r>
          </a:p>
          <a:p>
            <a:pPr marL="0" indent="0">
              <a:buNone/>
            </a:pPr>
            <a:r>
              <a:rPr lang="en-US" sz="1400" dirty="0"/>
              <a:t>Children birth, 1, 4, 6, and 10 years; n=</a:t>
            </a:r>
            <a:r>
              <a:rPr lang="en-US" sz="1400" dirty="0" smtClean="0"/>
              <a:t>309- Prospective- Maternal </a:t>
            </a:r>
            <a:r>
              <a:rPr lang="en-US" sz="1400" dirty="0"/>
              <a:t>blood Pb was not correlated to height or weight in children from 1 to 10 years of </a:t>
            </a:r>
            <a:r>
              <a:rPr lang="en-US" sz="1400" dirty="0" smtClean="0"/>
              <a:t>age.  Lamb </a:t>
            </a:r>
            <a:r>
              <a:rPr lang="en-US" sz="1400" dirty="0"/>
              <a:t>(2008</a:t>
            </a:r>
            <a:r>
              <a:rPr lang="en-US" sz="1400" dirty="0" smtClean="0"/>
              <a:t>)</a:t>
            </a:r>
          </a:p>
          <a:p>
            <a:pPr marL="0" indent="0">
              <a:lnSpc>
                <a:spcPts val="500"/>
              </a:lnSpc>
              <a:buNone/>
            </a:pPr>
            <a:r>
              <a:rPr lang="en-US" sz="1400" dirty="0"/>
              <a:t>	</a:t>
            </a:r>
          </a:p>
          <a:p>
            <a:pPr marL="0" indent="0">
              <a:buNone/>
            </a:pPr>
            <a:r>
              <a:rPr lang="en-US" sz="1400" dirty="0" smtClean="0"/>
              <a:t>Children 4 yrs; </a:t>
            </a:r>
            <a:r>
              <a:rPr lang="en-US" sz="1400" dirty="0"/>
              <a:t>n=156-</a:t>
            </a:r>
            <a:r>
              <a:rPr lang="en-US" sz="1400" dirty="0" smtClean="0"/>
              <a:t>175 - Cross</a:t>
            </a:r>
            <a:r>
              <a:rPr lang="en-US" sz="1400" dirty="0"/>
              <a:t>-</a:t>
            </a:r>
            <a:r>
              <a:rPr lang="en-US" sz="1400" dirty="0" smtClean="0"/>
              <a:t>sectional - Concurrent </a:t>
            </a:r>
            <a:r>
              <a:rPr lang="en-US" sz="1400" dirty="0"/>
              <a:t>blood Pb (&lt;15 μg/</a:t>
            </a:r>
            <a:r>
              <a:rPr lang="en-US" sz="1400" dirty="0" err="1"/>
              <a:t>dL</a:t>
            </a:r>
            <a:r>
              <a:rPr lang="en-US" sz="1400" dirty="0"/>
              <a:t>) was inversely associated with height in Pristina, but blood Pb (20-40 μg/</a:t>
            </a:r>
            <a:r>
              <a:rPr lang="en-US" sz="1400" dirty="0" err="1"/>
              <a:t>dL</a:t>
            </a:r>
            <a:r>
              <a:rPr lang="en-US" sz="1400" dirty="0"/>
              <a:t>) was not related to height in </a:t>
            </a:r>
            <a:r>
              <a:rPr lang="en-US" sz="1400" dirty="0" err="1"/>
              <a:t>Titova-Mitrovica</a:t>
            </a:r>
            <a:r>
              <a:rPr lang="en-US" sz="1400" dirty="0"/>
              <a:t>, a Pb smelter </a:t>
            </a:r>
            <a:r>
              <a:rPr lang="en-US" sz="1400" dirty="0" smtClean="0"/>
              <a:t>town.  Factor</a:t>
            </a:r>
            <a:r>
              <a:rPr lang="en-US" sz="1400" dirty="0"/>
              <a:t>-</a:t>
            </a:r>
            <a:r>
              <a:rPr lang="en-US" sz="1400" dirty="0" err="1"/>
              <a:t>Litvak</a:t>
            </a:r>
            <a:r>
              <a:rPr lang="en-US" sz="1400" dirty="0"/>
              <a:t> (1999</a:t>
            </a:r>
            <a:r>
              <a:rPr lang="en-US" sz="1400" dirty="0" smtClean="0"/>
              <a:t>)</a:t>
            </a:r>
          </a:p>
          <a:p>
            <a:pPr marL="0" indent="0">
              <a:lnSpc>
                <a:spcPts val="500"/>
              </a:lnSpc>
              <a:buNone/>
            </a:pPr>
            <a:r>
              <a:rPr lang="en-US" sz="1400" dirty="0"/>
              <a:t>	</a:t>
            </a:r>
          </a:p>
          <a:p>
            <a:pPr marL="0" indent="0">
              <a:buNone/>
            </a:pPr>
            <a:r>
              <a:rPr lang="en-US" sz="1400" b="1" i="1" dirty="0"/>
              <a:t>NHANES III</a:t>
            </a:r>
            <a:r>
              <a:rPr lang="en-US" sz="1400" dirty="0"/>
              <a:t>	</a:t>
            </a:r>
          </a:p>
          <a:p>
            <a:pPr marL="0" indent="0">
              <a:buNone/>
            </a:pPr>
            <a:r>
              <a:rPr lang="en-US" sz="1400" dirty="0" smtClean="0"/>
              <a:t>Children </a:t>
            </a:r>
            <a:r>
              <a:rPr lang="en-US" sz="1400" dirty="0"/>
              <a:t>1-</a:t>
            </a:r>
            <a:r>
              <a:rPr lang="en-US" sz="1400" dirty="0" smtClean="0"/>
              <a:t>7; </a:t>
            </a:r>
            <a:r>
              <a:rPr lang="en-US" sz="1400" dirty="0"/>
              <a:t>n=</a:t>
            </a:r>
            <a:r>
              <a:rPr lang="en-US" sz="1400" dirty="0" smtClean="0"/>
              <a:t>4,391 - Cross</a:t>
            </a:r>
            <a:r>
              <a:rPr lang="en-US" sz="1400" dirty="0"/>
              <a:t>-</a:t>
            </a:r>
            <a:r>
              <a:rPr lang="en-US" sz="1400" dirty="0" smtClean="0"/>
              <a:t>sectional -</a:t>
            </a:r>
            <a:r>
              <a:rPr lang="en-US" sz="1400" dirty="0" smtClean="0">
                <a:solidFill>
                  <a:srgbClr val="FF0000"/>
                </a:solidFill>
              </a:rPr>
              <a:t> Concurrent </a:t>
            </a:r>
            <a:r>
              <a:rPr lang="en-US" sz="1400" dirty="0">
                <a:solidFill>
                  <a:srgbClr val="FF0000"/>
                </a:solidFill>
              </a:rPr>
              <a:t>blood Pb (mean, 3.6 μg/</a:t>
            </a:r>
            <a:r>
              <a:rPr lang="en-US" sz="1400" dirty="0" err="1">
                <a:solidFill>
                  <a:srgbClr val="FF0000"/>
                </a:solidFill>
              </a:rPr>
              <a:t>dL</a:t>
            </a:r>
            <a:r>
              <a:rPr lang="en-US" sz="1400" dirty="0">
                <a:solidFill>
                  <a:srgbClr val="FF0000"/>
                </a:solidFill>
              </a:rPr>
              <a:t>)</a:t>
            </a:r>
            <a:r>
              <a:rPr lang="en-US" sz="1400" dirty="0"/>
              <a:t> was inversely associated with height and head circumference but not with weight.	Ballew (1999) </a:t>
            </a:r>
            <a:r>
              <a:rPr lang="en-US" sz="1400" i="1" dirty="0" smtClean="0"/>
              <a:t> </a:t>
            </a:r>
          </a:p>
          <a:p>
            <a:pPr marL="0" indent="0">
              <a:lnSpc>
                <a:spcPts val="500"/>
              </a:lnSpc>
              <a:buNone/>
            </a:pPr>
            <a:endParaRPr lang="en-US" sz="1400" dirty="0"/>
          </a:p>
          <a:p>
            <a:pPr marL="0" indent="0">
              <a:spcBef>
                <a:spcPts val="0"/>
              </a:spcBef>
              <a:buNone/>
            </a:pPr>
            <a:r>
              <a:rPr lang="en-US" sz="1400" dirty="0" smtClean="0"/>
              <a:t>Girls </a:t>
            </a:r>
            <a:r>
              <a:rPr lang="en-US" sz="1400" dirty="0"/>
              <a:t>8-</a:t>
            </a:r>
            <a:r>
              <a:rPr lang="en-US" sz="1400" dirty="0" smtClean="0"/>
              <a:t>16; </a:t>
            </a:r>
            <a:r>
              <a:rPr lang="en-US" sz="1400" dirty="0"/>
              <a:t>n=600-</a:t>
            </a:r>
            <a:r>
              <a:rPr lang="en-US" sz="1400" dirty="0" smtClean="0"/>
              <a:t>805 - Cross</a:t>
            </a:r>
            <a:r>
              <a:rPr lang="en-US" sz="1400" dirty="0"/>
              <a:t>-</a:t>
            </a:r>
            <a:r>
              <a:rPr lang="en-US" sz="1400" dirty="0" smtClean="0"/>
              <a:t>sectional - </a:t>
            </a:r>
            <a:r>
              <a:rPr lang="en-US" sz="1400" dirty="0" smtClean="0">
                <a:solidFill>
                  <a:srgbClr val="FF0000"/>
                </a:solidFill>
              </a:rPr>
              <a:t>Concurrent </a:t>
            </a:r>
            <a:r>
              <a:rPr lang="en-US" sz="1400" dirty="0">
                <a:solidFill>
                  <a:srgbClr val="FF0000"/>
                </a:solidFill>
              </a:rPr>
              <a:t>blood Pb ≥3 μg/</a:t>
            </a:r>
            <a:r>
              <a:rPr lang="en-US" sz="1400" dirty="0" err="1">
                <a:solidFill>
                  <a:srgbClr val="FF0000"/>
                </a:solidFill>
              </a:rPr>
              <a:t>dL</a:t>
            </a:r>
            <a:r>
              <a:rPr lang="en-US" sz="1400" dirty="0">
                <a:solidFill>
                  <a:srgbClr val="FF0000"/>
                </a:solidFill>
              </a:rPr>
              <a:t> </a:t>
            </a:r>
            <a:r>
              <a:rPr lang="en-US" sz="1400" dirty="0"/>
              <a:t>was associated with decreased height compared to </a:t>
            </a:r>
            <a:r>
              <a:rPr lang="en-US" sz="1400" dirty="0" err="1" smtClean="0"/>
              <a:t>iblood</a:t>
            </a:r>
            <a:r>
              <a:rPr lang="en-US" sz="1400" dirty="0" smtClean="0"/>
              <a:t> </a:t>
            </a:r>
            <a:r>
              <a:rPr lang="en-US" sz="1400" dirty="0"/>
              <a:t>Pb of 1 μg/</a:t>
            </a:r>
            <a:r>
              <a:rPr lang="en-US" sz="1400" dirty="0" err="1"/>
              <a:t>dL</a:t>
            </a:r>
            <a:r>
              <a:rPr lang="en-US" sz="1400" dirty="0"/>
              <a:t> but not with </a:t>
            </a:r>
            <a:r>
              <a:rPr lang="en-US" sz="1400" dirty="0" smtClean="0"/>
              <a:t>weight. </a:t>
            </a:r>
            <a:r>
              <a:rPr lang="en-US" sz="1400" dirty="0" err="1" smtClean="0"/>
              <a:t>Selevan</a:t>
            </a:r>
            <a:r>
              <a:rPr lang="en-US" sz="1400" dirty="0" smtClean="0"/>
              <a:t> (</a:t>
            </a:r>
            <a:r>
              <a:rPr lang="en-US" sz="1400" dirty="0"/>
              <a:t>2003)	</a:t>
            </a:r>
            <a:endParaRPr lang="en-US" sz="1400" dirty="0" smtClean="0"/>
          </a:p>
          <a:p>
            <a:pPr marL="0" indent="0">
              <a:lnSpc>
                <a:spcPts val="500"/>
              </a:lnSpc>
              <a:buNone/>
            </a:pPr>
            <a:endParaRPr lang="en-US" sz="1400" dirty="0"/>
          </a:p>
          <a:p>
            <a:pPr marL="0" indent="0">
              <a:buNone/>
            </a:pPr>
            <a:r>
              <a:rPr lang="en-US" sz="1400" b="1" i="1" dirty="0"/>
              <a:t>NHANES II</a:t>
            </a:r>
            <a:r>
              <a:rPr lang="en-US" sz="1400" dirty="0"/>
              <a:t>	</a:t>
            </a:r>
            <a:endParaRPr lang="en-US" sz="1400" dirty="0" smtClean="0"/>
          </a:p>
          <a:p>
            <a:pPr marL="0" indent="0">
              <a:buNone/>
            </a:pPr>
            <a:r>
              <a:rPr lang="en-US" sz="1400" dirty="0" smtClean="0"/>
              <a:t>Children </a:t>
            </a:r>
            <a:r>
              <a:rPr lang="en-US" sz="1400" dirty="0"/>
              <a:t>0.5-7 </a:t>
            </a:r>
            <a:r>
              <a:rPr lang="en-US" sz="1400" dirty="0" smtClean="0"/>
              <a:t>yrs; </a:t>
            </a:r>
            <a:r>
              <a:rPr lang="en-US" sz="1400" dirty="0"/>
              <a:t>n=</a:t>
            </a:r>
            <a:r>
              <a:rPr lang="en-US" sz="1400" dirty="0" smtClean="0"/>
              <a:t>2695 - Cross</a:t>
            </a:r>
            <a:r>
              <a:rPr lang="en-US" sz="1400" dirty="0"/>
              <a:t>-</a:t>
            </a:r>
            <a:r>
              <a:rPr lang="en-US" sz="1400" dirty="0" smtClean="0"/>
              <a:t>sectional - </a:t>
            </a:r>
            <a:r>
              <a:rPr lang="en-US" sz="1400" dirty="0" smtClean="0">
                <a:solidFill>
                  <a:srgbClr val="FF0000"/>
                </a:solidFill>
              </a:rPr>
              <a:t>Concurrent </a:t>
            </a:r>
            <a:r>
              <a:rPr lang="en-US" sz="1400" dirty="0">
                <a:solidFill>
                  <a:srgbClr val="FF0000"/>
                </a:solidFill>
              </a:rPr>
              <a:t>blood Pb (range, 5-35 μg/</a:t>
            </a:r>
            <a:r>
              <a:rPr lang="en-US" sz="1400" dirty="0" err="1">
                <a:solidFill>
                  <a:srgbClr val="FF0000"/>
                </a:solidFill>
              </a:rPr>
              <a:t>dL</a:t>
            </a:r>
            <a:r>
              <a:rPr lang="en-US" sz="1400" dirty="0">
                <a:solidFill>
                  <a:srgbClr val="FF0000"/>
                </a:solidFill>
              </a:rPr>
              <a:t>)</a:t>
            </a:r>
            <a:r>
              <a:rPr lang="en-US" sz="1400" dirty="0"/>
              <a:t> was inversely associated with height, weight, and chest circumference.	Schwartz (1986) </a:t>
            </a:r>
            <a:r>
              <a:rPr lang="en-US" sz="1400" i="1" dirty="0" smtClean="0"/>
              <a:t> </a:t>
            </a:r>
          </a:p>
          <a:p>
            <a:pPr marL="0" indent="0">
              <a:lnSpc>
                <a:spcPts val="500"/>
              </a:lnSpc>
              <a:buNone/>
            </a:pPr>
            <a:endParaRPr lang="en-US" sz="1400" dirty="0"/>
          </a:p>
          <a:p>
            <a:pPr marL="0" indent="0">
              <a:buNone/>
            </a:pPr>
            <a:r>
              <a:rPr lang="en-US" sz="1400" dirty="0" smtClean="0"/>
              <a:t>Mexican</a:t>
            </a:r>
            <a:r>
              <a:rPr lang="en-US" sz="1400" dirty="0"/>
              <a:t>-</a:t>
            </a:r>
            <a:r>
              <a:rPr lang="en-US" sz="1400" dirty="0" smtClean="0"/>
              <a:t>Americans </a:t>
            </a:r>
            <a:r>
              <a:rPr lang="en-US" sz="1400" dirty="0"/>
              <a:t>5-</a:t>
            </a:r>
            <a:r>
              <a:rPr lang="en-US" sz="1400" dirty="0" smtClean="0"/>
              <a:t>12 </a:t>
            </a:r>
            <a:r>
              <a:rPr lang="en-US" sz="1400" dirty="0" err="1" smtClean="0"/>
              <a:t>yr</a:t>
            </a:r>
            <a:r>
              <a:rPr lang="en-US" sz="1400" dirty="0" smtClean="0"/>
              <a:t>; </a:t>
            </a:r>
            <a:r>
              <a:rPr lang="en-US" sz="1400" dirty="0"/>
              <a:t>n=</a:t>
            </a:r>
            <a:r>
              <a:rPr lang="en-US" sz="1400" dirty="0" smtClean="0"/>
              <a:t>1,454 - Cross</a:t>
            </a:r>
            <a:r>
              <a:rPr lang="en-US" sz="1400" dirty="0"/>
              <a:t>-</a:t>
            </a:r>
            <a:r>
              <a:rPr lang="en-US" sz="1400" dirty="0" smtClean="0"/>
              <a:t>sectional -</a:t>
            </a:r>
            <a:r>
              <a:rPr lang="en-US" sz="1400" dirty="0" smtClean="0">
                <a:solidFill>
                  <a:srgbClr val="FF0000"/>
                </a:solidFill>
              </a:rPr>
              <a:t> Concurrent </a:t>
            </a:r>
            <a:r>
              <a:rPr lang="en-US" sz="1400" dirty="0">
                <a:solidFill>
                  <a:srgbClr val="FF0000"/>
                </a:solidFill>
              </a:rPr>
              <a:t>blood Pb (mean: boys, 10.6 μg/</a:t>
            </a:r>
            <a:r>
              <a:rPr lang="en-US" sz="1400" dirty="0" err="1">
                <a:solidFill>
                  <a:srgbClr val="FF0000"/>
                </a:solidFill>
              </a:rPr>
              <a:t>dL</a:t>
            </a:r>
            <a:r>
              <a:rPr lang="en-US" sz="1400" dirty="0">
                <a:solidFill>
                  <a:srgbClr val="FF0000"/>
                </a:solidFill>
              </a:rPr>
              <a:t>; girls, 9.3 μg/</a:t>
            </a:r>
            <a:r>
              <a:rPr lang="en-US" sz="1400" dirty="0" err="1">
                <a:solidFill>
                  <a:srgbClr val="FF0000"/>
                </a:solidFill>
              </a:rPr>
              <a:t>dL</a:t>
            </a:r>
            <a:r>
              <a:rPr lang="en-US" sz="1400" dirty="0">
                <a:solidFill>
                  <a:srgbClr val="FF0000"/>
                </a:solidFill>
              </a:rPr>
              <a:t>) </a:t>
            </a:r>
            <a:r>
              <a:rPr lang="en-US" sz="1400" dirty="0"/>
              <a:t>was inversely associated with height.	</a:t>
            </a:r>
            <a:r>
              <a:rPr lang="en-US" sz="1400" dirty="0" err="1"/>
              <a:t>Frisancho</a:t>
            </a:r>
            <a:r>
              <a:rPr lang="en-US" sz="1400" dirty="0"/>
              <a:t> (1991) 	</a:t>
            </a:r>
          </a:p>
          <a:p>
            <a:pPr marL="0" indent="0">
              <a:buNone/>
            </a:pPr>
            <a:endParaRPr lang="en-US" dirty="0"/>
          </a:p>
        </p:txBody>
      </p:sp>
      <p:sp>
        <p:nvSpPr>
          <p:cNvPr id="6" name="Rectangle 5"/>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580112" y="6459746"/>
            <a:ext cx="3336520" cy="369332"/>
          </a:xfrm>
          <a:prstGeom prst="rect">
            <a:avLst/>
          </a:prstGeom>
          <a:noFill/>
        </p:spPr>
        <p:txBody>
          <a:bodyPr wrap="none" rtlCol="0">
            <a:spAutoFit/>
          </a:bodyPr>
          <a:lstStyle/>
          <a:p>
            <a:r>
              <a:rPr lang="en-US" dirty="0" smtClean="0"/>
              <a:t>Modified from NTP Monograph</a:t>
            </a:r>
            <a:endParaRPr lang="en-US" dirty="0"/>
          </a:p>
        </p:txBody>
      </p:sp>
    </p:spTree>
    <p:extLst>
      <p:ext uri="{BB962C8B-B14F-4D97-AF65-F5344CB8AC3E}">
        <p14:creationId xmlns:p14="http://schemas.microsoft.com/office/powerpoint/2010/main" val="347322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00200"/>
            <a:ext cx="8507288" cy="4525963"/>
          </a:xfrm>
        </p:spPr>
        <p:txBody>
          <a:bodyPr>
            <a:normAutofit fontScale="70000" lnSpcReduction="20000"/>
          </a:bodyPr>
          <a:lstStyle/>
          <a:p>
            <a:pPr marL="365760" indent="-256032" eaLnBrk="1" fontAlgn="auto" hangingPunct="1">
              <a:spcAft>
                <a:spcPts val="0"/>
              </a:spcAft>
              <a:buFont typeface="Wingdings 3"/>
              <a:buChar char=""/>
              <a:defRPr/>
            </a:pPr>
            <a:r>
              <a:rPr lang="en-US" dirty="0" smtClean="0">
                <a:latin typeface="Candara"/>
                <a:ea typeface="+mn-ea"/>
                <a:cs typeface="Candara"/>
              </a:rPr>
              <a:t>Arguments against concern over residual confounding with low SES</a:t>
            </a:r>
          </a:p>
          <a:p>
            <a:pPr marL="365760" indent="-256032" eaLnBrk="1" fontAlgn="auto" hangingPunct="1">
              <a:lnSpc>
                <a:spcPts val="300"/>
              </a:lnSpc>
              <a:spcAft>
                <a:spcPts val="0"/>
              </a:spcAft>
              <a:buFont typeface="Wingdings 3"/>
              <a:buChar char=""/>
              <a:defRPr/>
            </a:pPr>
            <a:r>
              <a:rPr lang="en-US" dirty="0" smtClean="0">
                <a:latin typeface="Candara"/>
                <a:ea typeface="+mn-ea"/>
                <a:cs typeface="Candara"/>
              </a:rPr>
              <a:t> </a:t>
            </a:r>
          </a:p>
          <a:p>
            <a:pPr marL="621792" lvl="1" eaLnBrk="1" fontAlgn="auto" hangingPunct="1">
              <a:spcBef>
                <a:spcPts val="324"/>
              </a:spcBef>
              <a:spcAft>
                <a:spcPts val="0"/>
              </a:spcAft>
              <a:buFont typeface="Verdana"/>
              <a:buChar char="◦"/>
              <a:defRPr/>
            </a:pPr>
            <a:r>
              <a:rPr lang="en-US" dirty="0" smtClean="0">
                <a:latin typeface="Candara"/>
                <a:ea typeface="+mn-ea"/>
                <a:cs typeface="Candara"/>
              </a:rPr>
              <a:t>Boston prospective cohort was described by the authors as a “socioeconomically advantaged population” (</a:t>
            </a:r>
            <a:r>
              <a:rPr lang="en-US" dirty="0" err="1" smtClean="0">
                <a:latin typeface="Candara"/>
                <a:ea typeface="+mn-ea"/>
                <a:cs typeface="Candara"/>
              </a:rPr>
              <a:t>Bellinger</a:t>
            </a:r>
            <a:r>
              <a:rPr lang="en-US" dirty="0" smtClean="0">
                <a:latin typeface="Candara"/>
                <a:ea typeface="+mn-ea"/>
                <a:cs typeface="Candara"/>
              </a:rPr>
              <a:t> and Needleman)</a:t>
            </a:r>
          </a:p>
          <a:p>
            <a:pPr marL="621792" lvl="1" eaLnBrk="1" fontAlgn="auto" hangingPunct="1">
              <a:spcBef>
                <a:spcPts val="324"/>
              </a:spcBef>
              <a:spcAft>
                <a:spcPts val="0"/>
              </a:spcAft>
              <a:buFont typeface="Verdana"/>
              <a:buNone/>
              <a:defRPr/>
            </a:pPr>
            <a:endParaRPr lang="en-US" dirty="0" smtClean="0">
              <a:latin typeface="Candara"/>
              <a:ea typeface="+mn-ea"/>
              <a:cs typeface="Candara"/>
            </a:endParaRPr>
          </a:p>
          <a:p>
            <a:pPr marL="621792" lvl="1" eaLnBrk="1" fontAlgn="auto" hangingPunct="1">
              <a:spcBef>
                <a:spcPts val="324"/>
              </a:spcBef>
              <a:spcAft>
                <a:spcPts val="0"/>
              </a:spcAft>
              <a:buFont typeface="Verdana"/>
              <a:buChar char="◦"/>
              <a:defRPr/>
            </a:pPr>
            <a:r>
              <a:rPr lang="en-US" dirty="0" smtClean="0">
                <a:latin typeface="Candara"/>
                <a:ea typeface="+mn-ea"/>
                <a:cs typeface="Candara"/>
              </a:rPr>
              <a:t>In the Yugoslavia prospective cohort in which an reported inverse association of BLL with IQ was reported, only BLLs, and not SES, differentiated the two towns comprising the cohort. Thus, IQ was reduced only with elevated BLLs in comparison to an SES equivalent population without elevated BLLs.</a:t>
            </a:r>
          </a:p>
          <a:p>
            <a:pPr marL="621792" lvl="1" eaLnBrk="1" fontAlgn="auto" hangingPunct="1">
              <a:spcBef>
                <a:spcPts val="324"/>
              </a:spcBef>
              <a:spcAft>
                <a:spcPts val="0"/>
              </a:spcAft>
              <a:buFont typeface="Verdana"/>
              <a:buNone/>
              <a:defRPr/>
            </a:pPr>
            <a:endParaRPr lang="en-US" dirty="0" smtClean="0">
              <a:latin typeface="Candara"/>
              <a:ea typeface="+mn-ea"/>
              <a:cs typeface="Candara"/>
            </a:endParaRPr>
          </a:p>
          <a:p>
            <a:pPr marL="621792" lvl="1" eaLnBrk="1" fontAlgn="auto" hangingPunct="1">
              <a:spcBef>
                <a:spcPts val="324"/>
              </a:spcBef>
              <a:spcAft>
                <a:spcPts val="0"/>
              </a:spcAft>
              <a:buFont typeface="Verdana"/>
              <a:buChar char="◦"/>
              <a:defRPr/>
            </a:pPr>
            <a:r>
              <a:rPr lang="en-US" dirty="0" smtClean="0">
                <a:latin typeface="Candara"/>
                <a:ea typeface="+mn-ea"/>
                <a:cs typeface="Candara"/>
              </a:rPr>
              <a:t>Health Canada document: “The pattern of results does not appear to be dependent on cohort demographics, such as SES (socioeconomic status), nor do they appear to be dependent on exposure range – significant associations have been reported among both relatively low and relatively high socioeconomic strata….”</a:t>
            </a:r>
            <a:endParaRPr lang="en-US" dirty="0">
              <a:latin typeface="Candara"/>
              <a:ea typeface="+mn-ea"/>
              <a:cs typeface="Candara"/>
            </a:endParaRPr>
          </a:p>
        </p:txBody>
      </p:sp>
      <p:sp>
        <p:nvSpPr>
          <p:cNvPr id="2" name="Title 1"/>
          <p:cNvSpPr>
            <a:spLocks noGrp="1"/>
          </p:cNvSpPr>
          <p:nvPr>
            <p:ph type="title"/>
          </p:nvPr>
        </p:nvSpPr>
        <p:spPr>
          <a:xfrm>
            <a:off x="467544" y="116632"/>
            <a:ext cx="8229600" cy="1143000"/>
          </a:xfrm>
        </p:spPr>
        <p:txBody>
          <a:bodyPr>
            <a:noAutofit/>
          </a:bodyPr>
          <a:lstStyle/>
          <a:p>
            <a:pPr eaLnBrk="1" fontAlgn="auto" hangingPunct="1">
              <a:spcAft>
                <a:spcPts val="0"/>
              </a:spcAft>
              <a:defRPr/>
            </a:pPr>
            <a:r>
              <a:rPr lang="en-US" sz="3600" dirty="0" smtClean="0">
                <a:latin typeface="Candara"/>
                <a:ea typeface="+mj-ea"/>
                <a:cs typeface="Candara"/>
              </a:rPr>
              <a:t>Responses to Input Received on the Scientific Rationale  </a:t>
            </a:r>
            <a:endParaRPr lang="en-US" sz="3600" dirty="0">
              <a:latin typeface="Candara"/>
              <a:ea typeface="+mj-ea"/>
              <a:cs typeface="Candara"/>
            </a:endParaRPr>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95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229600" cy="864096"/>
          </a:xfrm>
        </p:spPr>
        <p:txBody>
          <a:bodyPr/>
          <a:lstStyle/>
          <a:p>
            <a:r>
              <a:rPr lang="en-US" sz="3200" dirty="0" smtClean="0"/>
              <a:t>SES Can Enhance Effects of Pb</a:t>
            </a:r>
            <a:endParaRPr lang="en-US" sz="3200" dirty="0"/>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2"/>
          <p:cNvSpPr txBox="1">
            <a:spLocks/>
          </p:cNvSpPr>
          <p:nvPr/>
        </p:nvSpPr>
        <p:spPr bwMode="auto">
          <a:xfrm>
            <a:off x="539552" y="1484784"/>
            <a:ext cx="8229600" cy="504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Arial" charset="0"/>
              </a:defRPr>
            </a:lvl2pPr>
            <a:lvl3pPr algn="ctr" rtl="0" fontAlgn="base">
              <a:spcBef>
                <a:spcPct val="0"/>
              </a:spcBef>
              <a:spcAft>
                <a:spcPct val="0"/>
              </a:spcAft>
              <a:defRPr sz="4400">
                <a:solidFill>
                  <a:schemeClr val="tx2"/>
                </a:solidFill>
                <a:latin typeface="Arial" charset="0"/>
                <a:ea typeface="ＭＳ Ｐゴシック" charset="0"/>
                <a:cs typeface="Arial" charset="0"/>
              </a:defRPr>
            </a:lvl3pPr>
            <a:lvl4pPr algn="ctr" rtl="0" fontAlgn="base">
              <a:spcBef>
                <a:spcPct val="0"/>
              </a:spcBef>
              <a:spcAft>
                <a:spcPct val="0"/>
              </a:spcAft>
              <a:defRPr sz="4400">
                <a:solidFill>
                  <a:schemeClr val="tx2"/>
                </a:solidFill>
                <a:latin typeface="Arial" charset="0"/>
                <a:ea typeface="ＭＳ Ｐゴシック" charset="0"/>
                <a:cs typeface="Arial" charset="0"/>
              </a:defRPr>
            </a:lvl4pPr>
            <a:lvl5pPr algn="ctr" rtl="0" fontAlgn="base">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a:lstStyle>
          <a:p>
            <a:r>
              <a:rPr lang="en-US" sz="2400" dirty="0" smtClean="0">
                <a:latin typeface="Candara" charset="0"/>
              </a:rPr>
              <a:t>Lifetime Pb and Stress in Mouse Models</a:t>
            </a:r>
            <a:endParaRPr lang="en-US" sz="2400" dirty="0">
              <a:latin typeface="Candara" charset="0"/>
            </a:endParaRPr>
          </a:p>
        </p:txBody>
      </p:sp>
      <p:pic>
        <p:nvPicPr>
          <p:cNvPr id="7" name="Picture 1079"/>
          <p:cNvPicPr>
            <a:picLocks noChangeAspect="1" noChangeArrowheads="1"/>
          </p:cNvPicPr>
          <p:nvPr/>
        </p:nvPicPr>
        <p:blipFill>
          <a:blip r:embed="rId2">
            <a:extLst>
              <a:ext uri="{28A0092B-C50C-407E-A947-70E740481C1C}">
                <a14:useLocalDpi xmlns:a14="http://schemas.microsoft.com/office/drawing/2010/main" val="0"/>
              </a:ext>
            </a:extLst>
          </a:blip>
          <a:srcRect b="13829"/>
          <a:stretch>
            <a:fillRect/>
          </a:stretch>
        </p:blipFill>
        <p:spPr bwMode="auto">
          <a:xfrm>
            <a:off x="4683968" y="2249190"/>
            <a:ext cx="3704456" cy="308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080"/>
          <p:cNvPicPr>
            <a:picLocks noChangeAspect="1" noChangeArrowheads="1"/>
          </p:cNvPicPr>
          <p:nvPr/>
        </p:nvPicPr>
        <p:blipFill>
          <a:blip r:embed="rId3">
            <a:extLst>
              <a:ext uri="{28A0092B-C50C-407E-A947-70E740481C1C}">
                <a14:useLocalDpi xmlns:a14="http://schemas.microsoft.com/office/drawing/2010/main" val="0"/>
              </a:ext>
            </a:extLst>
          </a:blip>
          <a:srcRect b="16638"/>
          <a:stretch>
            <a:fillRect/>
          </a:stretch>
        </p:blipFill>
        <p:spPr bwMode="auto">
          <a:xfrm>
            <a:off x="1116014" y="2207916"/>
            <a:ext cx="3554858" cy="310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1082"/>
          <p:cNvSpPr txBox="1">
            <a:spLocks noChangeArrowheads="1"/>
          </p:cNvSpPr>
          <p:nvPr/>
        </p:nvSpPr>
        <p:spPr bwMode="auto">
          <a:xfrm>
            <a:off x="2682527" y="1988840"/>
            <a:ext cx="89179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r>
              <a:rPr lang="en-US" sz="1600" b="1" dirty="0">
                <a:solidFill>
                  <a:srgbClr val="404040"/>
                </a:solidFill>
                <a:latin typeface="Arial" charset="0"/>
              </a:rPr>
              <a:t>Female</a:t>
            </a:r>
          </a:p>
        </p:txBody>
      </p:sp>
      <p:sp>
        <p:nvSpPr>
          <p:cNvPr id="10" name="Text Box 1083"/>
          <p:cNvSpPr txBox="1">
            <a:spLocks noChangeArrowheads="1"/>
          </p:cNvSpPr>
          <p:nvPr/>
        </p:nvSpPr>
        <p:spPr bwMode="auto">
          <a:xfrm>
            <a:off x="6012160" y="1988840"/>
            <a:ext cx="64082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r>
              <a:rPr lang="en-US" sz="1600" b="1" dirty="0">
                <a:solidFill>
                  <a:srgbClr val="404040"/>
                </a:solidFill>
                <a:latin typeface="Arial" charset="0"/>
              </a:rPr>
              <a:t>Male</a:t>
            </a:r>
          </a:p>
        </p:txBody>
      </p:sp>
      <p:sp>
        <p:nvSpPr>
          <p:cNvPr id="11" name="Text Box 1087"/>
          <p:cNvSpPr txBox="1">
            <a:spLocks noChangeArrowheads="1"/>
          </p:cNvSpPr>
          <p:nvPr/>
        </p:nvSpPr>
        <p:spPr bwMode="auto">
          <a:xfrm>
            <a:off x="323528" y="5373216"/>
            <a:ext cx="867645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r>
              <a:rPr lang="en-US" sz="2000" dirty="0">
                <a:solidFill>
                  <a:srgbClr val="404040"/>
                </a:solidFill>
                <a:latin typeface="Candara" charset="0"/>
              </a:rPr>
              <a:t>Lifetime Pb and prenatal stress synergistically increase FI response rates in males, with similar, but non-significant trends in females</a:t>
            </a:r>
          </a:p>
        </p:txBody>
      </p:sp>
      <p:sp>
        <p:nvSpPr>
          <p:cNvPr id="12" name="Text Box 389"/>
          <p:cNvSpPr txBox="1">
            <a:spLocks noChangeArrowheads="1"/>
          </p:cNvSpPr>
          <p:nvPr/>
        </p:nvSpPr>
        <p:spPr bwMode="auto">
          <a:xfrm>
            <a:off x="6876256" y="6453336"/>
            <a:ext cx="198002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r>
              <a:rPr lang="en-US" sz="1400" b="1" dirty="0">
                <a:solidFill>
                  <a:srgbClr val="10253F"/>
                </a:solidFill>
                <a:latin typeface="Candara" charset="0"/>
                <a:cs typeface="Arial" charset="0"/>
              </a:rPr>
              <a:t>Cory-</a:t>
            </a:r>
            <a:r>
              <a:rPr lang="en-US" sz="1400" b="1" dirty="0" smtClean="0">
                <a:solidFill>
                  <a:srgbClr val="10253F"/>
                </a:solidFill>
                <a:latin typeface="Candara" charset="0"/>
                <a:cs typeface="Arial" charset="0"/>
              </a:rPr>
              <a:t>Slechta et al., 2012</a:t>
            </a:r>
            <a:endParaRPr lang="en-US" sz="1400" b="1" dirty="0">
              <a:solidFill>
                <a:srgbClr val="10253F"/>
              </a:solidFill>
              <a:latin typeface="Candara" charset="0"/>
              <a:cs typeface="Arial" charset="0"/>
            </a:endParaRPr>
          </a:p>
        </p:txBody>
      </p:sp>
    </p:spTree>
    <p:extLst>
      <p:ext uri="{BB962C8B-B14F-4D97-AF65-F5344CB8AC3E}">
        <p14:creationId xmlns:p14="http://schemas.microsoft.com/office/powerpoint/2010/main" val="85803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10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10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1000"/>
                                        <p:tgtEl>
                                          <p:spTgt spid="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1000"/>
                                        <p:tgtEl>
                                          <p:spTgt spid="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1000"/>
                                        <p:tgtEl>
                                          <p:spTgt spid="1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1000"/>
                                        <p:tgtEl>
                                          <p:spTgt spid="1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ssolv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792088"/>
          </a:xfrm>
        </p:spPr>
        <p:txBody>
          <a:bodyPr/>
          <a:lstStyle/>
          <a:p>
            <a:r>
              <a:rPr lang="en-US" sz="3200" dirty="0" smtClean="0"/>
              <a:t>SES is a MODIFIER of Lead Effects</a:t>
            </a:r>
            <a:endParaRPr lang="en-US" sz="3200" dirty="0"/>
          </a:p>
        </p:txBody>
      </p:sp>
      <p:sp>
        <p:nvSpPr>
          <p:cNvPr id="3" name="Content Placeholder 2"/>
          <p:cNvSpPr>
            <a:spLocks noGrp="1"/>
          </p:cNvSpPr>
          <p:nvPr>
            <p:ph idx="1"/>
          </p:nvPr>
        </p:nvSpPr>
        <p:spPr>
          <a:xfrm>
            <a:off x="251520" y="1052736"/>
            <a:ext cx="8640960" cy="5400600"/>
          </a:xfrm>
        </p:spPr>
        <p:txBody>
          <a:bodyPr/>
          <a:lstStyle/>
          <a:p>
            <a:pPr marL="0" indent="0">
              <a:buNone/>
            </a:pPr>
            <a:r>
              <a:rPr lang="en-US" sz="2000" b="1" dirty="0" smtClean="0"/>
              <a:t>LEAD NEUROTOXICITY AND SOCIOECONOMIC STATUS: CONCEPTUAL AND ANALYTICAL ISSUES</a:t>
            </a:r>
          </a:p>
          <a:p>
            <a:pPr marL="0" indent="0">
              <a:buNone/>
            </a:pPr>
            <a:r>
              <a:rPr lang="en-US" sz="2000" dirty="0" smtClean="0"/>
              <a:t>D. </a:t>
            </a:r>
            <a:r>
              <a:rPr lang="en-US" sz="2000" dirty="0"/>
              <a:t>C. </a:t>
            </a:r>
            <a:r>
              <a:rPr lang="en-US" sz="2000" dirty="0" err="1" smtClean="0"/>
              <a:t>Bellinger</a:t>
            </a:r>
            <a:r>
              <a:rPr lang="en-US" sz="2000" dirty="0" smtClean="0"/>
              <a:t>, Neurotoxicology, 2008, 29: 828-832</a:t>
            </a:r>
          </a:p>
          <a:p>
            <a:pPr marL="0" indent="0">
              <a:lnSpc>
                <a:spcPts val="1000"/>
              </a:lnSpc>
              <a:buNone/>
            </a:pPr>
            <a:endParaRPr lang="en-US" sz="2000" dirty="0"/>
          </a:p>
          <a:p>
            <a:pPr>
              <a:buSzPct val="200000"/>
              <a:buFont typeface="Arial"/>
              <a:buChar char="•"/>
            </a:pPr>
            <a:r>
              <a:rPr lang="en-US" sz="1800" dirty="0"/>
              <a:t>Socioeconomic status (SES) is usually considered to be a potential confounder of the association </a:t>
            </a:r>
            <a:r>
              <a:rPr lang="en-US" sz="1800" dirty="0" smtClean="0"/>
              <a:t>between lead </a:t>
            </a:r>
            <a:r>
              <a:rPr lang="en-US" sz="1800" dirty="0"/>
              <a:t>exposure and children’s neurodevelopment, but experimental and epidemiological data suggest </a:t>
            </a:r>
            <a:r>
              <a:rPr lang="en-US" sz="1800" dirty="0" smtClean="0"/>
              <a:t>that SES </a:t>
            </a:r>
            <a:r>
              <a:rPr lang="en-US" sz="1800" dirty="0"/>
              <a:t>might also modify lead neurotoxicity. </a:t>
            </a:r>
            <a:endParaRPr lang="en-US" sz="1800" dirty="0" smtClean="0"/>
          </a:p>
          <a:p>
            <a:pPr>
              <a:buSzPct val="200000"/>
              <a:buFont typeface="Arial"/>
              <a:buChar char="•"/>
            </a:pPr>
            <a:r>
              <a:rPr lang="en-US" sz="1800" dirty="0" smtClean="0"/>
              <a:t>Conventional </a:t>
            </a:r>
            <a:r>
              <a:rPr lang="en-US" sz="1800" dirty="0"/>
              <a:t>models, </a:t>
            </a:r>
            <a:r>
              <a:rPr lang="en-US" sz="1800" dirty="0" smtClean="0"/>
              <a:t>which treat </a:t>
            </a:r>
            <a:r>
              <a:rPr lang="en-US" sz="1800" dirty="0"/>
              <a:t>SES and SES-related factors solely as potential confounders, do not capture the possibility that </a:t>
            </a:r>
            <a:r>
              <a:rPr lang="en-US" sz="1800" dirty="0" smtClean="0"/>
              <a:t>a child’s </a:t>
            </a:r>
            <a:r>
              <a:rPr lang="en-US" sz="1800" dirty="0"/>
              <a:t>early lead exposure alters the behaviors that the child elicits from others</a:t>
            </a:r>
            <a:r>
              <a:rPr lang="en-US" sz="1800" dirty="0" smtClean="0"/>
              <a:t>.</a:t>
            </a:r>
          </a:p>
          <a:p>
            <a:pPr>
              <a:buSzPct val="200000"/>
              <a:buFont typeface="Arial"/>
              <a:buChar char="•"/>
            </a:pPr>
            <a:r>
              <a:rPr lang="en-US" sz="1800" dirty="0" smtClean="0"/>
              <a:t>On </a:t>
            </a:r>
            <a:r>
              <a:rPr lang="en-US" sz="1800" dirty="0"/>
              <a:t>a trans-generational level, low SES might be a proxy for vulnerability to lead. To estimate </a:t>
            </a:r>
            <a:r>
              <a:rPr lang="en-US" sz="1800" dirty="0" smtClean="0"/>
              <a:t>the burden </a:t>
            </a:r>
            <a:r>
              <a:rPr lang="en-US" sz="1800" dirty="0"/>
              <a:t>of lead-associated neurotoxicity on a population level, we need to apply analytical </a:t>
            </a:r>
            <a:r>
              <a:rPr lang="en-US" sz="1800" dirty="0" smtClean="0"/>
              <a:t>approaches that </a:t>
            </a:r>
            <a:r>
              <a:rPr lang="en-US" sz="1800" dirty="0"/>
              <a:t>model a child’s development and its context as a complex system of interdependent </a:t>
            </a:r>
            <a:r>
              <a:rPr lang="en-US" sz="1800" dirty="0" smtClean="0"/>
              <a:t>relationships that </a:t>
            </a:r>
            <a:r>
              <a:rPr lang="en-US" sz="1800" dirty="0"/>
              <a:t>change over time.</a:t>
            </a:r>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548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1768"/>
            <a:ext cx="8229600" cy="706090"/>
          </a:xfrm>
        </p:spPr>
        <p:txBody>
          <a:bodyPr/>
          <a:lstStyle/>
          <a:p>
            <a:r>
              <a:rPr lang="en-US" sz="3600" dirty="0"/>
              <a:t>SES is a MODIFIER of Lead Effects</a:t>
            </a:r>
          </a:p>
        </p:txBody>
      </p:sp>
      <p:sp>
        <p:nvSpPr>
          <p:cNvPr id="3" name="Content Placeholder 2"/>
          <p:cNvSpPr>
            <a:spLocks noGrp="1"/>
          </p:cNvSpPr>
          <p:nvPr>
            <p:ph idx="1"/>
          </p:nvPr>
        </p:nvSpPr>
        <p:spPr>
          <a:xfrm>
            <a:off x="179512" y="1052736"/>
            <a:ext cx="8784976" cy="4525963"/>
          </a:xfrm>
        </p:spPr>
        <p:txBody>
          <a:bodyPr/>
          <a:lstStyle/>
          <a:p>
            <a:pPr marL="0" indent="0">
              <a:buNone/>
            </a:pPr>
            <a:r>
              <a:rPr lang="en-US" sz="1600" b="1" dirty="0" smtClean="0"/>
              <a:t>JOINT EXPOSURE TO CHEMICAL AND NONCHEMICAL NEURODEVELOPMENTAL STRESSORS IN U.S. WOMEN OF REPRODUCTIVE AGE IN NHANES</a:t>
            </a:r>
          </a:p>
          <a:p>
            <a:pPr marL="0" indent="0">
              <a:buNone/>
            </a:pPr>
            <a:r>
              <a:rPr lang="en-US" sz="1600" dirty="0" smtClean="0"/>
              <a:t>Amanda </a:t>
            </a:r>
            <a:r>
              <a:rPr lang="en-US" sz="1600" dirty="0"/>
              <a:t>M. Evans </a:t>
            </a:r>
            <a:r>
              <a:rPr lang="en-US" sz="1600" dirty="0" smtClean="0"/>
              <a:t> et al., </a:t>
            </a:r>
            <a:r>
              <a:rPr lang="en-US" sz="1600" dirty="0" smtClean="0">
                <a:solidFill>
                  <a:srgbClr val="000000"/>
                </a:solidFill>
                <a:latin typeface="Times"/>
                <a:ea typeface="Times"/>
                <a:cs typeface="Times"/>
              </a:rPr>
              <a:t>Int</a:t>
            </a:r>
            <a:r>
              <a:rPr lang="en-US" sz="1600" dirty="0">
                <a:solidFill>
                  <a:srgbClr val="000000"/>
                </a:solidFill>
                <a:latin typeface="Times"/>
                <a:ea typeface="Times"/>
                <a:cs typeface="Times"/>
              </a:rPr>
              <a:t>. J. Environ. Res. Public Health 2014, 11 </a:t>
            </a:r>
            <a:r>
              <a:rPr lang="en-US" sz="1600" dirty="0" smtClean="0">
                <a:solidFill>
                  <a:srgbClr val="000000"/>
                </a:solidFill>
                <a:latin typeface="Times"/>
                <a:ea typeface="Times"/>
                <a:cs typeface="Times"/>
              </a:rPr>
              <a:t>4385</a:t>
            </a:r>
          </a:p>
          <a:p>
            <a:pPr marL="0" indent="0">
              <a:lnSpc>
                <a:spcPts val="1000"/>
              </a:lnSpc>
              <a:spcBef>
                <a:spcPts val="0"/>
              </a:spcBef>
              <a:buNone/>
            </a:pPr>
            <a:endParaRPr lang="en-US" sz="1600" dirty="0" smtClean="0">
              <a:solidFill>
                <a:srgbClr val="000000"/>
              </a:solidFill>
              <a:latin typeface="Times"/>
              <a:ea typeface="Times"/>
              <a:cs typeface="Times"/>
            </a:endParaRPr>
          </a:p>
          <a:p>
            <a:pPr>
              <a:lnSpc>
                <a:spcPts val="1920"/>
              </a:lnSpc>
              <a:spcBef>
                <a:spcPts val="0"/>
              </a:spcBef>
              <a:buSzPct val="150000"/>
              <a:buFont typeface="Arial"/>
              <a:buChar char="•"/>
            </a:pPr>
            <a:r>
              <a:rPr lang="en-US" sz="1600" dirty="0" smtClean="0">
                <a:solidFill>
                  <a:srgbClr val="000000"/>
                </a:solidFill>
                <a:ea typeface="Times"/>
                <a:cs typeface="Times"/>
              </a:rPr>
              <a:t>We characterized exposure to Pb, </a:t>
            </a:r>
            <a:r>
              <a:rPr lang="en-US" sz="1600" dirty="0" err="1" smtClean="0">
                <a:solidFill>
                  <a:srgbClr val="000000"/>
                </a:solidFill>
                <a:ea typeface="Times"/>
                <a:cs typeface="Times"/>
              </a:rPr>
              <a:t>MeHg</a:t>
            </a:r>
            <a:r>
              <a:rPr lang="en-US" sz="1600" dirty="0" smtClean="0">
                <a:solidFill>
                  <a:srgbClr val="000000"/>
                </a:solidFill>
                <a:ea typeface="Times"/>
                <a:cs typeface="Times"/>
              </a:rPr>
              <a:t> and a </a:t>
            </a:r>
            <a:r>
              <a:rPr lang="en-US" sz="1600" dirty="0">
                <a:solidFill>
                  <a:srgbClr val="000000"/>
                </a:solidFill>
                <a:ea typeface="Times"/>
                <a:cs typeface="Times"/>
              </a:rPr>
              <a:t>measure of physiological </a:t>
            </a:r>
            <a:r>
              <a:rPr lang="en-US" sz="1600" dirty="0" err="1">
                <a:solidFill>
                  <a:srgbClr val="000000"/>
                </a:solidFill>
                <a:ea typeface="Times"/>
                <a:cs typeface="Times"/>
              </a:rPr>
              <a:t>dysregulation</a:t>
            </a:r>
            <a:r>
              <a:rPr lang="en-US" sz="1600" dirty="0">
                <a:solidFill>
                  <a:srgbClr val="000000"/>
                </a:solidFill>
                <a:ea typeface="Times"/>
                <a:cs typeface="Times"/>
              </a:rPr>
              <a:t> associated with chronic stress and </a:t>
            </a:r>
            <a:r>
              <a:rPr lang="en-US" sz="1600" dirty="0" smtClean="0">
                <a:solidFill>
                  <a:srgbClr val="000000"/>
                </a:solidFill>
                <a:ea typeface="Times"/>
                <a:cs typeface="Times"/>
              </a:rPr>
              <a:t>examined race</a:t>
            </a:r>
            <a:r>
              <a:rPr lang="en-US" sz="1600" dirty="0">
                <a:solidFill>
                  <a:srgbClr val="000000"/>
                </a:solidFill>
                <a:ea typeface="Times"/>
                <a:cs typeface="Times"/>
              </a:rPr>
              <a:t>/ethnicity as a predictor of joint NDT exposure. </a:t>
            </a:r>
            <a:endParaRPr lang="en-US" sz="1600" dirty="0" smtClean="0">
              <a:solidFill>
                <a:srgbClr val="000000"/>
              </a:solidFill>
              <a:ea typeface="Times"/>
              <a:cs typeface="Times"/>
            </a:endParaRPr>
          </a:p>
          <a:p>
            <a:pPr>
              <a:lnSpc>
                <a:spcPts val="1920"/>
              </a:lnSpc>
              <a:spcBef>
                <a:spcPts val="0"/>
              </a:spcBef>
              <a:buSzPct val="150000"/>
              <a:buFont typeface="Arial"/>
              <a:buChar char="•"/>
            </a:pPr>
            <a:r>
              <a:rPr lang="en-US" sz="1600" dirty="0" smtClean="0">
                <a:solidFill>
                  <a:srgbClr val="000000"/>
                </a:solidFill>
                <a:ea typeface="Times"/>
                <a:cs typeface="Times"/>
              </a:rPr>
              <a:t>Using </a:t>
            </a:r>
            <a:r>
              <a:rPr lang="en-US" sz="1600" dirty="0">
                <a:solidFill>
                  <a:srgbClr val="000000"/>
                </a:solidFill>
                <a:ea typeface="Times"/>
                <a:cs typeface="Times"/>
              </a:rPr>
              <a:t>data from the 2003</a:t>
            </a:r>
            <a:r>
              <a:rPr lang="en-US" sz="1600" dirty="0">
                <a:solidFill>
                  <a:srgbClr val="000000"/>
                </a:solidFill>
                <a:ea typeface="Helvetica"/>
                <a:cs typeface="Helvetica"/>
              </a:rPr>
              <a:t>−</a:t>
            </a:r>
            <a:r>
              <a:rPr lang="en-US" sz="1600" dirty="0" smtClean="0">
                <a:solidFill>
                  <a:srgbClr val="000000"/>
                </a:solidFill>
                <a:ea typeface="Times"/>
                <a:cs typeface="Times"/>
              </a:rPr>
              <a:t>2004 NHANES</a:t>
            </a:r>
            <a:r>
              <a:rPr lang="en-US" sz="1600" dirty="0">
                <a:solidFill>
                  <a:srgbClr val="000000"/>
                </a:solidFill>
                <a:ea typeface="Times"/>
                <a:cs typeface="Times"/>
              </a:rPr>
              <a:t>, potential chronic stress exposure was estimated using </a:t>
            </a:r>
            <a:r>
              <a:rPr lang="en-US" sz="1600" dirty="0" err="1">
                <a:solidFill>
                  <a:srgbClr val="000000"/>
                </a:solidFill>
                <a:ea typeface="Times"/>
                <a:cs typeface="Times"/>
              </a:rPr>
              <a:t>allostatic</a:t>
            </a:r>
            <a:r>
              <a:rPr lang="en-US" sz="1600" dirty="0">
                <a:solidFill>
                  <a:srgbClr val="000000"/>
                </a:solidFill>
                <a:ea typeface="Times"/>
                <a:cs typeface="Times"/>
              </a:rPr>
              <a:t> load (AL)</a:t>
            </a:r>
            <a:r>
              <a:rPr lang="en-US" sz="1600" dirty="0" smtClean="0">
                <a:solidFill>
                  <a:srgbClr val="000000"/>
                </a:solidFill>
                <a:ea typeface="Times"/>
                <a:cs typeface="Times"/>
              </a:rPr>
              <a:t>, a </a:t>
            </a:r>
            <a:r>
              <a:rPr lang="en-US" sz="1600" dirty="0">
                <a:solidFill>
                  <a:srgbClr val="000000"/>
                </a:solidFill>
                <a:ea typeface="Times"/>
                <a:cs typeface="Times"/>
              </a:rPr>
              <a:t>quantitative measure of physiological </a:t>
            </a:r>
            <a:r>
              <a:rPr lang="en-US" sz="1600" dirty="0" err="1">
                <a:solidFill>
                  <a:srgbClr val="000000"/>
                </a:solidFill>
                <a:ea typeface="Times"/>
                <a:cs typeface="Times"/>
              </a:rPr>
              <a:t>dysregulation</a:t>
            </a:r>
            <a:r>
              <a:rPr lang="en-US" sz="1600" dirty="0" smtClean="0">
                <a:solidFill>
                  <a:srgbClr val="000000"/>
                </a:solidFill>
                <a:ea typeface="Times"/>
                <a:cs typeface="Times"/>
              </a:rPr>
              <a:t>.</a:t>
            </a:r>
          </a:p>
          <a:p>
            <a:pPr>
              <a:lnSpc>
                <a:spcPts val="1920"/>
              </a:lnSpc>
              <a:spcBef>
                <a:spcPts val="0"/>
              </a:spcBef>
              <a:buSzPct val="150000"/>
              <a:buFont typeface="Arial"/>
              <a:buChar char="•"/>
            </a:pPr>
            <a:r>
              <a:rPr lang="en-US" sz="1600" dirty="0" smtClean="0">
                <a:solidFill>
                  <a:srgbClr val="000000"/>
                </a:solidFill>
                <a:ea typeface="Times"/>
                <a:cs typeface="Times"/>
              </a:rPr>
              <a:t>Logistic </a:t>
            </a:r>
            <a:r>
              <a:rPr lang="en-US" sz="1600" dirty="0">
                <a:solidFill>
                  <a:srgbClr val="000000"/>
                </a:solidFill>
                <a:ea typeface="Times"/>
                <a:cs typeface="Times"/>
              </a:rPr>
              <a:t>regression was used to assess </a:t>
            </a:r>
            <a:r>
              <a:rPr lang="en-US" sz="1600" dirty="0" smtClean="0">
                <a:solidFill>
                  <a:srgbClr val="000000"/>
                </a:solidFill>
                <a:ea typeface="Times"/>
                <a:cs typeface="Times"/>
              </a:rPr>
              <a:t>the relationship </a:t>
            </a:r>
            <a:r>
              <a:rPr lang="en-US" sz="1600" dirty="0">
                <a:solidFill>
                  <a:srgbClr val="000000"/>
                </a:solidFill>
                <a:ea typeface="Times"/>
                <a:cs typeface="Times"/>
              </a:rPr>
              <a:t>between an indicator of elevated joint NDT exposures (HINDT &gt; 1) </a:t>
            </a:r>
            <a:r>
              <a:rPr lang="en-US" sz="1600" dirty="0" smtClean="0">
                <a:solidFill>
                  <a:srgbClr val="000000"/>
                </a:solidFill>
                <a:ea typeface="Times"/>
                <a:cs typeface="Times"/>
              </a:rPr>
              <a:t>and race</a:t>
            </a:r>
            <a:r>
              <a:rPr lang="en-US" sz="1600" dirty="0">
                <a:solidFill>
                  <a:srgbClr val="000000"/>
                </a:solidFill>
                <a:ea typeface="Times"/>
                <a:cs typeface="Times"/>
              </a:rPr>
              <a:t>/ethnicity. The multivariate model was stratified by AL groups to examine </a:t>
            </a:r>
            <a:r>
              <a:rPr lang="en-US" sz="1600" dirty="0" smtClean="0">
                <a:solidFill>
                  <a:srgbClr val="000000"/>
                </a:solidFill>
                <a:ea typeface="Times"/>
                <a:cs typeface="Times"/>
              </a:rPr>
              <a:t>effect measure </a:t>
            </a:r>
            <a:r>
              <a:rPr lang="en-US" sz="1600" dirty="0">
                <a:solidFill>
                  <a:srgbClr val="000000"/>
                </a:solidFill>
                <a:ea typeface="Times"/>
                <a:cs typeface="Times"/>
              </a:rPr>
              <a:t>modification. </a:t>
            </a:r>
            <a:endParaRPr lang="en-US" sz="1600" dirty="0" smtClean="0">
              <a:solidFill>
                <a:srgbClr val="000000"/>
              </a:solidFill>
              <a:ea typeface="Times"/>
              <a:cs typeface="Times"/>
            </a:endParaRPr>
          </a:p>
          <a:p>
            <a:pPr>
              <a:lnSpc>
                <a:spcPts val="1920"/>
              </a:lnSpc>
              <a:spcBef>
                <a:spcPts val="0"/>
              </a:spcBef>
              <a:buSzPct val="150000"/>
              <a:buFont typeface="Arial"/>
              <a:buChar char="•"/>
            </a:pPr>
            <a:r>
              <a:rPr lang="en-US" sz="1600" dirty="0" smtClean="0">
                <a:solidFill>
                  <a:srgbClr val="000000"/>
                </a:solidFill>
                <a:ea typeface="Times"/>
                <a:cs typeface="Times"/>
              </a:rPr>
              <a:t>African </a:t>
            </a:r>
            <a:r>
              <a:rPr lang="en-US" sz="1600" dirty="0">
                <a:solidFill>
                  <a:srgbClr val="000000"/>
                </a:solidFill>
                <a:ea typeface="Times"/>
                <a:cs typeface="Times"/>
              </a:rPr>
              <a:t>American (adjusted odds ratio [OR] [95% </a:t>
            </a:r>
            <a:r>
              <a:rPr lang="en-US" sz="1600" dirty="0" smtClean="0">
                <a:solidFill>
                  <a:srgbClr val="000000"/>
                </a:solidFill>
                <a:ea typeface="Times"/>
                <a:cs typeface="Times"/>
              </a:rPr>
              <a:t>confidence interval</a:t>
            </a:r>
            <a:r>
              <a:rPr lang="en-US" sz="1600" dirty="0">
                <a:solidFill>
                  <a:srgbClr val="000000"/>
                </a:solidFill>
                <a:ea typeface="Times"/>
                <a:cs typeface="Times"/>
              </a:rPr>
              <a:t>] = 2.2 [1.4, 3.3]) and Mexican American (1.4 [0.7, 2.6]) women were more </a:t>
            </a:r>
            <a:r>
              <a:rPr lang="en-US" sz="1600" dirty="0" smtClean="0">
                <a:solidFill>
                  <a:srgbClr val="000000"/>
                </a:solidFill>
                <a:ea typeface="Times"/>
                <a:cs typeface="Times"/>
              </a:rPr>
              <a:t>likely to </a:t>
            </a:r>
            <a:r>
              <a:rPr lang="en-US" sz="1600" dirty="0">
                <a:solidFill>
                  <a:srgbClr val="000000"/>
                </a:solidFill>
                <a:ea typeface="Times"/>
                <a:cs typeface="Times"/>
              </a:rPr>
              <a:t>have an HINDT &gt; 1 compared to Caucasian women. </a:t>
            </a:r>
            <a:endParaRPr lang="en-US" sz="1600" dirty="0" smtClean="0">
              <a:solidFill>
                <a:srgbClr val="000000"/>
              </a:solidFill>
              <a:ea typeface="Times"/>
              <a:cs typeface="Times"/>
            </a:endParaRPr>
          </a:p>
          <a:p>
            <a:pPr>
              <a:lnSpc>
                <a:spcPts val="1920"/>
              </a:lnSpc>
              <a:spcBef>
                <a:spcPts val="0"/>
              </a:spcBef>
              <a:buSzPct val="150000"/>
              <a:buFont typeface="Arial"/>
              <a:buChar char="•"/>
            </a:pPr>
            <a:r>
              <a:rPr lang="en-US" sz="1600" dirty="0" smtClean="0">
                <a:solidFill>
                  <a:srgbClr val="FF0000"/>
                </a:solidFill>
                <a:ea typeface="Times"/>
                <a:cs typeface="Times"/>
              </a:rPr>
              <a:t>Chronic </a:t>
            </a:r>
            <a:r>
              <a:rPr lang="en-US" sz="1600" dirty="0">
                <a:solidFill>
                  <a:srgbClr val="FF0000"/>
                </a:solidFill>
                <a:ea typeface="Times"/>
                <a:cs typeface="Times"/>
              </a:rPr>
              <a:t>stress was identified as </a:t>
            </a:r>
            <a:r>
              <a:rPr lang="en-US" sz="1600" dirty="0" smtClean="0">
                <a:solidFill>
                  <a:srgbClr val="FF0000"/>
                </a:solidFill>
                <a:ea typeface="Times"/>
                <a:cs typeface="Times"/>
              </a:rPr>
              <a:t>an effect </a:t>
            </a:r>
            <a:r>
              <a:rPr lang="en-US" sz="1600" dirty="0">
                <a:solidFill>
                  <a:srgbClr val="FF0000"/>
                </a:solidFill>
                <a:ea typeface="Times"/>
                <a:cs typeface="Times"/>
              </a:rPr>
              <a:t>measure modifier with the largest ORs among women with high AL scores (</a:t>
            </a:r>
            <a:r>
              <a:rPr lang="en-US" sz="1600" dirty="0" smtClean="0">
                <a:solidFill>
                  <a:srgbClr val="FF0000"/>
                </a:solidFill>
                <a:ea typeface="Times"/>
                <a:cs typeface="Times"/>
              </a:rPr>
              <a:t>African Americans </a:t>
            </a:r>
            <a:r>
              <a:rPr lang="en-US" sz="1600" dirty="0">
                <a:solidFill>
                  <a:srgbClr val="FF0000"/>
                </a:solidFill>
                <a:ea typeface="Times"/>
                <a:cs typeface="Times"/>
              </a:rPr>
              <a:t>= 4.3 [2.0, 9.5]; Mexican Americans = 4.2 [1.3, 14.1]). </a:t>
            </a:r>
            <a:endParaRPr lang="en-US" sz="1600" dirty="0" smtClean="0">
              <a:solidFill>
                <a:srgbClr val="FF0000"/>
              </a:solidFill>
              <a:ea typeface="Times"/>
              <a:cs typeface="Times"/>
            </a:endParaRPr>
          </a:p>
          <a:p>
            <a:pPr>
              <a:lnSpc>
                <a:spcPts val="1920"/>
              </a:lnSpc>
              <a:spcBef>
                <a:spcPts val="0"/>
              </a:spcBef>
              <a:buSzPct val="150000"/>
              <a:buFont typeface="Arial"/>
              <a:buChar char="•"/>
            </a:pPr>
            <a:r>
              <a:rPr lang="en-US" sz="1600" dirty="0" smtClean="0">
                <a:solidFill>
                  <a:srgbClr val="FF0000"/>
                </a:solidFill>
                <a:ea typeface="Times"/>
                <a:cs typeface="Times"/>
              </a:rPr>
              <a:t>Chronic </a:t>
            </a:r>
            <a:r>
              <a:rPr lang="en-US" sz="1600" dirty="0">
                <a:solidFill>
                  <a:srgbClr val="FF0000"/>
                </a:solidFill>
                <a:ea typeface="Times"/>
                <a:cs typeface="Times"/>
              </a:rPr>
              <a:t>stress </a:t>
            </a:r>
            <a:r>
              <a:rPr lang="en-US" sz="1600" dirty="0" smtClean="0">
                <a:solidFill>
                  <a:srgbClr val="FF0000"/>
                </a:solidFill>
                <a:ea typeface="Times"/>
                <a:cs typeface="Times"/>
              </a:rPr>
              <a:t>was found </a:t>
            </a:r>
            <a:r>
              <a:rPr lang="en-US" sz="1600" dirty="0">
                <a:solidFill>
                  <a:srgbClr val="FF0000"/>
                </a:solidFill>
                <a:ea typeface="Times"/>
                <a:cs typeface="Times"/>
              </a:rPr>
              <a:t>to modify the association between elevated joint NDT exposure and race/ethnicity</a:t>
            </a:r>
            <a:r>
              <a:rPr lang="en-US" sz="1600" dirty="0" smtClean="0">
                <a:solidFill>
                  <a:srgbClr val="FF0000"/>
                </a:solidFill>
                <a:ea typeface="Times"/>
                <a:cs typeface="Times"/>
              </a:rPr>
              <a:t>, highlighting </a:t>
            </a:r>
            <a:r>
              <a:rPr lang="en-US" sz="1600" dirty="0">
                <a:solidFill>
                  <a:srgbClr val="FF0000"/>
                </a:solidFill>
                <a:ea typeface="Times"/>
                <a:cs typeface="Times"/>
              </a:rPr>
              <a:t>the importance of evaluating chemical and nonchemical stressor </a:t>
            </a:r>
            <a:r>
              <a:rPr lang="en-US" sz="1600" dirty="0" smtClean="0">
                <a:solidFill>
                  <a:srgbClr val="FF0000"/>
                </a:solidFill>
                <a:ea typeface="Times"/>
                <a:cs typeface="Times"/>
              </a:rPr>
              <a:t>exposures leading </a:t>
            </a:r>
            <a:r>
              <a:rPr lang="en-US" sz="1600" dirty="0">
                <a:solidFill>
                  <a:srgbClr val="FF0000"/>
                </a:solidFill>
                <a:ea typeface="Times"/>
                <a:cs typeface="Times"/>
              </a:rPr>
              <a:t>to a common endpoint.</a:t>
            </a:r>
            <a:endParaRPr lang="en-US" sz="1600" dirty="0">
              <a:solidFill>
                <a:srgbClr val="FF0000"/>
              </a:solidFill>
            </a:endParaRPr>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362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395536" y="1484784"/>
            <a:ext cx="8229600" cy="4525963"/>
          </a:xfrm>
        </p:spPr>
        <p:txBody>
          <a:bodyPr/>
          <a:lstStyle/>
          <a:p>
            <a:pPr eaLnBrk="1" hangingPunct="1"/>
            <a:r>
              <a:rPr lang="en-US" sz="2800" dirty="0">
                <a:latin typeface="Candara"/>
                <a:cs typeface="Candara"/>
              </a:rPr>
              <a:t>Despite reductions in BLLs, reading and math scores have not increased</a:t>
            </a:r>
          </a:p>
          <a:p>
            <a:pPr eaLnBrk="1" hangingPunct="1"/>
            <a:r>
              <a:rPr lang="en-US" sz="2800" dirty="0">
                <a:latin typeface="Candara"/>
                <a:cs typeface="Candara"/>
              </a:rPr>
              <a:t>Even though BLLs have declined, ADHD diagnoses have risen:</a:t>
            </a:r>
          </a:p>
          <a:p>
            <a:pPr lvl="1" eaLnBrk="1" hangingPunct="1"/>
            <a:r>
              <a:rPr lang="en-US" sz="2400" b="1" i="1" dirty="0">
                <a:latin typeface="Candara"/>
                <a:cs typeface="Candara"/>
              </a:rPr>
              <a:t>BOTH ARE MULTIFACTORIAL OUTCOMES AND NOT DEPENDENT UPON CHANGES IN BLLs ALONE</a:t>
            </a:r>
          </a:p>
          <a:p>
            <a:pPr lvl="1" eaLnBrk="1" hangingPunct="1"/>
            <a:r>
              <a:rPr lang="en-US" sz="2400" dirty="0">
                <a:latin typeface="Candara"/>
                <a:cs typeface="Candara"/>
              </a:rPr>
              <a:t>No published studies could be identified to support this</a:t>
            </a:r>
            <a:endParaRPr lang="en-US" sz="2400" b="1" dirty="0">
              <a:latin typeface="Candara"/>
              <a:cs typeface="Candara"/>
            </a:endParaRPr>
          </a:p>
          <a:p>
            <a:pPr lvl="1" eaLnBrk="1" hangingPunct="1"/>
            <a:r>
              <a:rPr lang="en-US" sz="2400" dirty="0">
                <a:latin typeface="Candara"/>
                <a:cs typeface="Candara"/>
              </a:rPr>
              <a:t>IQ scores, math scores and US reading scores have actually increased</a:t>
            </a:r>
          </a:p>
        </p:txBody>
      </p:sp>
      <p:sp>
        <p:nvSpPr>
          <p:cNvPr id="2" name="Title 1"/>
          <p:cNvSpPr>
            <a:spLocks noGrp="1"/>
          </p:cNvSpPr>
          <p:nvPr>
            <p:ph type="title"/>
          </p:nvPr>
        </p:nvSpPr>
        <p:spPr>
          <a:xfrm>
            <a:off x="395536" y="188640"/>
            <a:ext cx="8229600" cy="1143000"/>
          </a:xfrm>
        </p:spPr>
        <p:txBody>
          <a:bodyPr>
            <a:noAutofit/>
          </a:bodyPr>
          <a:lstStyle/>
          <a:p>
            <a:pPr eaLnBrk="1" fontAlgn="auto" hangingPunct="1">
              <a:spcAft>
                <a:spcPts val="0"/>
              </a:spcAft>
              <a:defRPr/>
            </a:pPr>
            <a:r>
              <a:rPr lang="en-US" sz="3600" dirty="0">
                <a:latin typeface="Candara"/>
                <a:ea typeface="+mj-ea"/>
                <a:cs typeface="Candara"/>
              </a:rPr>
              <a:t>Responses to Input </a:t>
            </a:r>
            <a:r>
              <a:rPr lang="en-US" sz="3600" dirty="0" smtClean="0">
                <a:latin typeface="Candara"/>
                <a:ea typeface="+mj-ea"/>
                <a:cs typeface="Candara"/>
              </a:rPr>
              <a:t>Received </a:t>
            </a:r>
            <a:r>
              <a:rPr lang="en-US" sz="3600" dirty="0">
                <a:latin typeface="Candara"/>
                <a:ea typeface="+mj-ea"/>
                <a:cs typeface="Candara"/>
              </a:rPr>
              <a:t>on the </a:t>
            </a:r>
            <a:r>
              <a:rPr lang="en-US" sz="3600" dirty="0" smtClean="0">
                <a:latin typeface="Candara"/>
                <a:ea typeface="+mj-ea"/>
                <a:cs typeface="Candara"/>
              </a:rPr>
              <a:t>Scientific Rationale</a:t>
            </a:r>
            <a:endParaRPr lang="en-US" sz="3600" dirty="0">
              <a:latin typeface="Candara"/>
              <a:ea typeface="+mj-ea"/>
              <a:cs typeface="Candara"/>
            </a:endParaRPr>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54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625"/>
                                        </p:tgtEl>
                                        <p:attrNameLst>
                                          <p:attrName>style.visibility</p:attrName>
                                        </p:attrNameLst>
                                      </p:cBhvr>
                                      <p:to>
                                        <p:strVal val="visible"/>
                                      </p:to>
                                    </p:set>
                                    <p:animEffect transition="in" filter="dissolve">
                                      <p:cBhvr>
                                        <p:cTn id="10" dur="10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4525962"/>
          </a:xfrm>
        </p:spPr>
        <p:txBody>
          <a:bodyPr>
            <a:normAutofit fontScale="92500" lnSpcReduction="20000"/>
          </a:bodyPr>
          <a:lstStyle/>
          <a:p>
            <a:pPr marL="365760" indent="-256032" eaLnBrk="1" fontAlgn="auto" hangingPunct="1">
              <a:spcAft>
                <a:spcPts val="0"/>
              </a:spcAft>
              <a:buFont typeface="Wingdings 3"/>
              <a:buChar char=""/>
              <a:defRPr/>
            </a:pPr>
            <a:r>
              <a:rPr lang="en-US" dirty="0" smtClean="0">
                <a:latin typeface="Candara"/>
                <a:ea typeface="+mn-ea"/>
                <a:cs typeface="Candara"/>
              </a:rPr>
              <a:t>Argument that in a lower lead environment, the same differences in developmental outcome are now associated with small differences in BLL, magnifying the apparent effect of each µg/dl BLL on various developmental outcomes:</a:t>
            </a:r>
          </a:p>
          <a:p>
            <a:pPr marL="365760" indent="-256032" eaLnBrk="1" fontAlgn="auto" hangingPunct="1">
              <a:lnSpc>
                <a:spcPts val="1000"/>
              </a:lnSpc>
              <a:spcAft>
                <a:spcPts val="0"/>
              </a:spcAft>
              <a:buFont typeface="Wingdings 3"/>
              <a:buChar char=""/>
              <a:defRPr/>
            </a:pPr>
            <a:endParaRPr lang="en-US" dirty="0" smtClean="0">
              <a:latin typeface="Candara"/>
              <a:ea typeface="+mn-ea"/>
              <a:cs typeface="Candara"/>
            </a:endParaRPr>
          </a:p>
          <a:p>
            <a:pPr marL="621792" lvl="1" eaLnBrk="1" fontAlgn="auto" hangingPunct="1">
              <a:spcBef>
                <a:spcPts val="324"/>
              </a:spcBef>
              <a:spcAft>
                <a:spcPts val="0"/>
              </a:spcAft>
              <a:buFont typeface="Verdana"/>
              <a:buChar char="◦"/>
              <a:defRPr/>
            </a:pPr>
            <a:r>
              <a:rPr lang="en-US" dirty="0" smtClean="0">
                <a:latin typeface="Candara"/>
                <a:ea typeface="+mn-ea"/>
                <a:cs typeface="Candara"/>
              </a:rPr>
              <a:t>But this is not the sole determinant in the context of the weight of the evidence and does not provide evidence of no effects below 10 µg/dl</a:t>
            </a:r>
          </a:p>
          <a:p>
            <a:pPr marL="621792" lvl="1" eaLnBrk="1" fontAlgn="auto" hangingPunct="1">
              <a:lnSpc>
                <a:spcPts val="1000"/>
              </a:lnSpc>
              <a:spcBef>
                <a:spcPts val="324"/>
              </a:spcBef>
              <a:spcAft>
                <a:spcPts val="0"/>
              </a:spcAft>
              <a:buFont typeface="Verdana"/>
              <a:buChar char="◦"/>
              <a:defRPr/>
            </a:pPr>
            <a:endParaRPr lang="en-US" dirty="0" smtClean="0">
              <a:latin typeface="Candara"/>
              <a:ea typeface="+mn-ea"/>
              <a:cs typeface="Candara"/>
            </a:endParaRPr>
          </a:p>
          <a:p>
            <a:pPr marL="621792" lvl="1" eaLnBrk="1" fontAlgn="auto" hangingPunct="1">
              <a:spcBef>
                <a:spcPts val="324"/>
              </a:spcBef>
              <a:spcAft>
                <a:spcPts val="0"/>
              </a:spcAft>
              <a:buFont typeface="Verdana"/>
              <a:buChar char="◦"/>
              <a:defRPr/>
            </a:pPr>
            <a:r>
              <a:rPr lang="en-US" dirty="0" smtClean="0">
                <a:latin typeface="Candara"/>
                <a:ea typeface="+mn-ea"/>
                <a:cs typeface="Candara"/>
              </a:rPr>
              <a:t>Does not explain effects of BLLs &lt; 10 µg/dl on other outcomes and organs/systems where they have not been reported</a:t>
            </a:r>
          </a:p>
        </p:txBody>
      </p:sp>
      <p:sp>
        <p:nvSpPr>
          <p:cNvPr id="2" name="Title 1"/>
          <p:cNvSpPr>
            <a:spLocks noGrp="1"/>
          </p:cNvSpPr>
          <p:nvPr>
            <p:ph type="title"/>
          </p:nvPr>
        </p:nvSpPr>
        <p:spPr>
          <a:xfrm>
            <a:off x="467544" y="0"/>
            <a:ext cx="8229600" cy="1143000"/>
          </a:xfrm>
        </p:spPr>
        <p:txBody>
          <a:bodyPr/>
          <a:lstStyle/>
          <a:p>
            <a:pPr eaLnBrk="1" fontAlgn="auto" hangingPunct="1">
              <a:spcAft>
                <a:spcPts val="0"/>
              </a:spcAft>
              <a:defRPr/>
            </a:pPr>
            <a:r>
              <a:rPr lang="en-US" sz="3200" dirty="0" smtClean="0">
                <a:latin typeface="Candara"/>
                <a:ea typeface="+mj-ea"/>
                <a:cs typeface="Candara"/>
              </a:rPr>
              <a:t>Greater Magnitude Effects at Lower BLLs </a:t>
            </a:r>
            <a:endParaRPr lang="en-US" sz="3200" dirty="0">
              <a:latin typeface="Candara"/>
              <a:ea typeface="+mj-ea"/>
              <a:cs typeface="Candara"/>
            </a:endParaRPr>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59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a:xfrm>
            <a:off x="395536" y="1268760"/>
            <a:ext cx="8229600" cy="4525963"/>
          </a:xfrm>
        </p:spPr>
        <p:txBody>
          <a:bodyPr/>
          <a:lstStyle/>
          <a:p>
            <a:pPr eaLnBrk="1" hangingPunct="1"/>
            <a:r>
              <a:rPr lang="en-US" sz="2400" dirty="0">
                <a:latin typeface="Candara"/>
                <a:cs typeface="Candara"/>
              </a:rPr>
              <a:t>One proposed insertion states that “…the lack of specificity implied by multiple endpoints suggest the need for more study of these outcomes.</a:t>
            </a:r>
            <a:r>
              <a:rPr lang="en-US" sz="2400" dirty="0" smtClean="0">
                <a:latin typeface="Candara"/>
                <a:cs typeface="Candara"/>
              </a:rPr>
              <a:t>”</a:t>
            </a:r>
            <a:endParaRPr lang="en-US" sz="1900" dirty="0">
              <a:latin typeface="Candara"/>
              <a:cs typeface="Candara"/>
            </a:endParaRPr>
          </a:p>
          <a:p>
            <a:pPr lvl="1" eaLnBrk="1" hangingPunct="1"/>
            <a:r>
              <a:rPr lang="en-US" sz="2000" dirty="0">
                <a:latin typeface="Candara"/>
                <a:cs typeface="Candara"/>
              </a:rPr>
              <a:t>The biology of Pb is </a:t>
            </a:r>
            <a:r>
              <a:rPr lang="en-US" sz="2000" u="sng" dirty="0">
                <a:latin typeface="Candara"/>
                <a:cs typeface="Candara"/>
              </a:rPr>
              <a:t>completely consistent</a:t>
            </a:r>
            <a:r>
              <a:rPr lang="en-US" sz="2000" dirty="0">
                <a:latin typeface="Candara"/>
                <a:cs typeface="Candara"/>
              </a:rPr>
              <a:t> with an impact on multiple organs/systems and thus multiple endpoints.</a:t>
            </a:r>
          </a:p>
          <a:p>
            <a:pPr lvl="1" eaLnBrk="1" hangingPunct="1">
              <a:lnSpc>
                <a:spcPts val="500"/>
              </a:lnSpc>
            </a:pPr>
            <a:endParaRPr lang="en-US" sz="2000" dirty="0">
              <a:latin typeface="Candara"/>
              <a:cs typeface="Candara"/>
            </a:endParaRPr>
          </a:p>
          <a:p>
            <a:pPr lvl="1" eaLnBrk="1" hangingPunct="1"/>
            <a:r>
              <a:rPr lang="en-US" sz="2000" dirty="0">
                <a:latin typeface="Candara"/>
                <a:cs typeface="Candara"/>
              </a:rPr>
              <a:t>Pb is a calcium mimetic, and in some studies Pb has been shown to be used preferentially by the body over calcium. </a:t>
            </a:r>
          </a:p>
          <a:p>
            <a:pPr lvl="1" eaLnBrk="1" hangingPunct="1">
              <a:lnSpc>
                <a:spcPts val="500"/>
              </a:lnSpc>
              <a:buFont typeface="Verdana" charset="0"/>
              <a:buNone/>
            </a:pPr>
            <a:r>
              <a:rPr lang="en-US" sz="2000" dirty="0">
                <a:latin typeface="Candara"/>
                <a:cs typeface="Candara"/>
              </a:rPr>
              <a:t> </a:t>
            </a:r>
          </a:p>
          <a:p>
            <a:pPr lvl="1" eaLnBrk="1" hangingPunct="1"/>
            <a:r>
              <a:rPr lang="en-US" sz="2000" dirty="0">
                <a:latin typeface="Candara"/>
                <a:cs typeface="Candara"/>
              </a:rPr>
              <a:t>Calcium is the most important metal in the body from a physiological perspective, being used in a wide variety of cellular processes that generalize across organs (e.g., basic neurotransmission as per the CNS and PNS).</a:t>
            </a:r>
          </a:p>
          <a:p>
            <a:pPr lvl="1" eaLnBrk="1" hangingPunct="1">
              <a:lnSpc>
                <a:spcPts val="500"/>
              </a:lnSpc>
            </a:pPr>
            <a:endParaRPr lang="en-US" sz="2000" dirty="0">
              <a:latin typeface="Candara"/>
              <a:cs typeface="Candara"/>
            </a:endParaRPr>
          </a:p>
          <a:p>
            <a:pPr lvl="1" eaLnBrk="1" hangingPunct="1"/>
            <a:r>
              <a:rPr lang="en-US" sz="2000" dirty="0">
                <a:latin typeface="Candara"/>
                <a:cs typeface="Candara"/>
              </a:rPr>
              <a:t>Pb also substitutes for other essential metals in the body including zinc, copper and iron.</a:t>
            </a:r>
          </a:p>
        </p:txBody>
      </p:sp>
      <p:sp>
        <p:nvSpPr>
          <p:cNvPr id="2" name="Title 1"/>
          <p:cNvSpPr>
            <a:spLocks noGrp="1"/>
          </p:cNvSpPr>
          <p:nvPr>
            <p:ph type="title"/>
          </p:nvPr>
        </p:nvSpPr>
        <p:spPr>
          <a:xfrm>
            <a:off x="395536" y="0"/>
            <a:ext cx="8229600" cy="1143000"/>
          </a:xfrm>
        </p:spPr>
        <p:txBody>
          <a:bodyPr/>
          <a:lstStyle/>
          <a:p>
            <a:pPr eaLnBrk="1" fontAlgn="auto" hangingPunct="1">
              <a:spcAft>
                <a:spcPts val="0"/>
              </a:spcAft>
              <a:defRPr/>
            </a:pPr>
            <a:r>
              <a:rPr lang="en-US" dirty="0" smtClean="0">
                <a:latin typeface="Candara"/>
                <a:ea typeface="+mj-ea"/>
                <a:cs typeface="Candara"/>
              </a:rPr>
              <a:t>Multiplicity of Lead Effects</a:t>
            </a:r>
            <a:endParaRPr lang="en-US" dirty="0">
              <a:latin typeface="Candara"/>
              <a:ea typeface="+mj-ea"/>
              <a:cs typeface="Candara"/>
            </a:endParaRPr>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30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673"/>
                                        </p:tgtEl>
                                        <p:attrNameLst>
                                          <p:attrName>style.visibility</p:attrName>
                                        </p:attrNameLst>
                                      </p:cBhvr>
                                      <p:to>
                                        <p:strVal val="visible"/>
                                      </p:to>
                                    </p:set>
                                    <p:animEffect transition="in" filter="dissolve">
                                      <p:cBhvr>
                                        <p:cTn id="10" dur="1000"/>
                                        <p:tgtEl>
                                          <p:spTgt spid="28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9413"/>
            <a:ext cx="8229600" cy="4525962"/>
          </a:xfrm>
        </p:spPr>
        <p:txBody>
          <a:bodyPr>
            <a:normAutofit fontScale="70000" lnSpcReduction="20000"/>
          </a:bodyPr>
          <a:lstStyle/>
          <a:p>
            <a:pPr marL="365760" indent="-256032" eaLnBrk="1" fontAlgn="auto" hangingPunct="1">
              <a:spcAft>
                <a:spcPts val="0"/>
              </a:spcAft>
              <a:buFont typeface="Wingdings 3"/>
              <a:buChar char=""/>
              <a:defRPr/>
            </a:pPr>
            <a:r>
              <a:rPr lang="en-US" dirty="0" smtClean="0">
                <a:latin typeface="Candara"/>
                <a:ea typeface="+mn-ea"/>
                <a:cs typeface="Candara"/>
              </a:rPr>
              <a:t>Many of the uncertainties associated with </a:t>
            </a:r>
            <a:r>
              <a:rPr lang="en-US" dirty="0">
                <a:latin typeface="Candara"/>
                <a:ea typeface="+mn-ea"/>
                <a:cs typeface="Candara"/>
              </a:rPr>
              <a:t>BLLs &lt;10 μg/</a:t>
            </a:r>
            <a:r>
              <a:rPr lang="en-US" dirty="0" smtClean="0">
                <a:latin typeface="Candara"/>
                <a:ea typeface="+mn-ea"/>
                <a:cs typeface="Candara"/>
              </a:rPr>
              <a:t>dl have been minimized or eliminated by research published since the health effects review undertaken by the 2005 Work Group.</a:t>
            </a:r>
          </a:p>
          <a:p>
            <a:pPr marL="365760" indent="-256032" eaLnBrk="1" fontAlgn="auto" hangingPunct="1">
              <a:spcAft>
                <a:spcPts val="0"/>
              </a:spcAft>
              <a:buFont typeface="Wingdings 3"/>
              <a:buChar char=""/>
              <a:defRPr/>
            </a:pPr>
            <a:endParaRPr lang="en-US" dirty="0" smtClean="0">
              <a:latin typeface="Candara"/>
              <a:ea typeface="+mn-ea"/>
              <a:cs typeface="Candara"/>
            </a:endParaRPr>
          </a:p>
          <a:p>
            <a:pPr marL="365760" indent="-256032" eaLnBrk="1" fontAlgn="auto" hangingPunct="1">
              <a:spcAft>
                <a:spcPts val="0"/>
              </a:spcAft>
              <a:buFont typeface="Wingdings 3"/>
              <a:buChar char=""/>
              <a:defRPr/>
            </a:pPr>
            <a:r>
              <a:rPr lang="en-US" dirty="0" smtClean="0">
                <a:latin typeface="Candara"/>
                <a:ea typeface="+mn-ea"/>
                <a:cs typeface="Candara"/>
              </a:rPr>
              <a:t>The weight of evidence supports associations </a:t>
            </a:r>
            <a:r>
              <a:rPr lang="en-US" dirty="0">
                <a:latin typeface="Candara"/>
                <a:ea typeface="+mn-ea"/>
                <a:cs typeface="Candara"/>
              </a:rPr>
              <a:t>of BLLs &lt;10 μg/</a:t>
            </a:r>
            <a:r>
              <a:rPr lang="en-US" dirty="0" smtClean="0">
                <a:latin typeface="Candara"/>
                <a:ea typeface="+mn-ea"/>
                <a:cs typeface="Candara"/>
              </a:rPr>
              <a:t>dl with a variety of endpoints in children, including reductions in IQ and in academic achievement, impairments in attention-related behaviors, and less extensive, but supporting evidence of retardation of growth and delayed puberty.</a:t>
            </a:r>
          </a:p>
          <a:p>
            <a:pPr marL="365760" indent="-256032" eaLnBrk="1" fontAlgn="auto" hangingPunct="1">
              <a:spcAft>
                <a:spcPts val="0"/>
              </a:spcAft>
              <a:buFont typeface="Wingdings 3"/>
              <a:buChar char=""/>
              <a:defRPr/>
            </a:pPr>
            <a:endParaRPr lang="en-US" dirty="0" smtClean="0">
              <a:latin typeface="Candara"/>
              <a:ea typeface="+mn-ea"/>
              <a:cs typeface="Candara"/>
            </a:endParaRPr>
          </a:p>
          <a:p>
            <a:pPr marL="365760" indent="-256032" eaLnBrk="1" fontAlgn="auto" hangingPunct="1">
              <a:spcAft>
                <a:spcPts val="0"/>
              </a:spcAft>
              <a:buFont typeface="Wingdings 3"/>
              <a:buChar char=""/>
              <a:defRPr/>
            </a:pPr>
            <a:r>
              <a:rPr lang="en-US" dirty="0" smtClean="0">
                <a:latin typeface="Candara"/>
                <a:ea typeface="+mn-ea"/>
                <a:cs typeface="Candara"/>
              </a:rPr>
              <a:t>The weight of evidence also underscores the importance of concurrent exposure of children in many of these outcomes.  </a:t>
            </a:r>
          </a:p>
          <a:p>
            <a:pPr marL="365760" indent="-256032" eaLnBrk="1" fontAlgn="auto" hangingPunct="1">
              <a:spcAft>
                <a:spcPts val="0"/>
              </a:spcAft>
              <a:buFont typeface="Wingdings 3"/>
              <a:buChar char=""/>
              <a:defRPr/>
            </a:pPr>
            <a:endParaRPr lang="en-US" dirty="0" smtClean="0">
              <a:latin typeface="Candara"/>
              <a:ea typeface="+mn-ea"/>
              <a:cs typeface="Candara"/>
            </a:endParaRPr>
          </a:p>
          <a:p>
            <a:pPr marL="365760" indent="-256032" eaLnBrk="1" fontAlgn="auto" hangingPunct="1">
              <a:spcAft>
                <a:spcPts val="0"/>
              </a:spcAft>
              <a:buFont typeface="Wingdings 3"/>
              <a:buChar char=""/>
              <a:defRPr/>
            </a:pPr>
            <a:r>
              <a:rPr lang="en-US" dirty="0" smtClean="0">
                <a:latin typeface="Candara"/>
                <a:ea typeface="+mn-ea"/>
                <a:cs typeface="Candara"/>
              </a:rPr>
              <a:t>If there isn’t sufficient weight of evidence across these studies, its time to retire epidemiological approaches</a:t>
            </a:r>
            <a:endParaRPr lang="en-US" dirty="0">
              <a:latin typeface="Candara"/>
              <a:ea typeface="+mn-ea"/>
              <a:cs typeface="Candara"/>
            </a:endParaRPr>
          </a:p>
        </p:txBody>
      </p:sp>
      <p:sp>
        <p:nvSpPr>
          <p:cNvPr id="2" name="Title 1"/>
          <p:cNvSpPr>
            <a:spLocks noGrp="1"/>
          </p:cNvSpPr>
          <p:nvPr>
            <p:ph type="title"/>
          </p:nvPr>
        </p:nvSpPr>
        <p:spPr>
          <a:xfrm>
            <a:off x="467544" y="188640"/>
            <a:ext cx="8229600" cy="1143000"/>
          </a:xfrm>
        </p:spPr>
        <p:txBody>
          <a:bodyPr>
            <a:normAutofit fontScale="90000"/>
          </a:bodyPr>
          <a:lstStyle/>
          <a:p>
            <a:pPr eaLnBrk="1" fontAlgn="auto" hangingPunct="1">
              <a:spcAft>
                <a:spcPts val="0"/>
              </a:spcAft>
              <a:defRPr/>
            </a:pPr>
            <a:r>
              <a:rPr lang="en-US" dirty="0" smtClean="0">
                <a:latin typeface="Candara"/>
                <a:ea typeface="+mj-ea"/>
                <a:cs typeface="Candara"/>
              </a:rPr>
              <a:t>Summary of the Bases for the Work Group Recommendation</a:t>
            </a:r>
            <a:endParaRPr lang="en-US" dirty="0">
              <a:latin typeface="Candara"/>
              <a:ea typeface="+mj-ea"/>
              <a:cs typeface="Candara"/>
            </a:endParaRPr>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08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94010"/>
            <a:ext cx="8229600" cy="5359326"/>
          </a:xfrm>
        </p:spPr>
        <p:txBody>
          <a:bodyPr>
            <a:normAutofit fontScale="92500" lnSpcReduction="20000"/>
          </a:bodyPr>
          <a:lstStyle/>
          <a:p>
            <a:pPr marL="566928" indent="-457200" eaLnBrk="1" fontAlgn="auto" hangingPunct="1">
              <a:spcAft>
                <a:spcPts val="0"/>
              </a:spcAft>
              <a:buSzPct val="150000"/>
              <a:buFont typeface="Wingdings" charset="2"/>
              <a:buChar char="§"/>
              <a:defRPr/>
            </a:pPr>
            <a:r>
              <a:rPr lang="en-US" dirty="0" smtClean="0">
                <a:latin typeface="Candara"/>
                <a:ea typeface="+mn-ea"/>
                <a:cs typeface="Candara"/>
              </a:rPr>
              <a:t>Scientific </a:t>
            </a:r>
            <a:r>
              <a:rPr lang="en-US" dirty="0">
                <a:latin typeface="Candara"/>
                <a:ea typeface="+mn-ea"/>
                <a:cs typeface="Candara"/>
              </a:rPr>
              <a:t>Rationale </a:t>
            </a:r>
            <a:r>
              <a:rPr lang="en-US" u="sng" dirty="0">
                <a:latin typeface="Candara"/>
                <a:ea typeface="+mn-ea"/>
                <a:cs typeface="Candara"/>
              </a:rPr>
              <a:t>intended</a:t>
            </a:r>
            <a:r>
              <a:rPr lang="en-US" dirty="0">
                <a:latin typeface="Candara"/>
                <a:ea typeface="+mn-ea"/>
                <a:cs typeface="Candara"/>
              </a:rPr>
              <a:t> to be</a:t>
            </a:r>
            <a:r>
              <a:rPr lang="en-US" dirty="0" smtClean="0">
                <a:latin typeface="Candara"/>
                <a:ea typeface="+mn-ea"/>
                <a:cs typeface="Candara"/>
              </a:rPr>
              <a:t>:</a:t>
            </a:r>
          </a:p>
          <a:p>
            <a:pPr marL="566928" indent="-457200" eaLnBrk="1" fontAlgn="auto" hangingPunct="1">
              <a:lnSpc>
                <a:spcPct val="50000"/>
              </a:lnSpc>
              <a:spcBef>
                <a:spcPts val="48"/>
              </a:spcBef>
              <a:spcAft>
                <a:spcPts val="0"/>
              </a:spcAft>
              <a:buSzPct val="150000"/>
              <a:buFont typeface="Wingdings" charset="2"/>
              <a:buChar char="§"/>
              <a:defRPr/>
            </a:pPr>
            <a:endParaRPr lang="en-US" dirty="0">
              <a:latin typeface="Candara"/>
              <a:ea typeface="+mn-ea"/>
              <a:cs typeface="Candara"/>
            </a:endParaRPr>
          </a:p>
          <a:p>
            <a:pPr marL="793242" lvl="1" indent="-457200" eaLnBrk="1" fontAlgn="auto" hangingPunct="1">
              <a:spcBef>
                <a:spcPts val="324"/>
              </a:spcBef>
              <a:spcAft>
                <a:spcPts val="0"/>
              </a:spcAft>
              <a:buFont typeface="Arial"/>
              <a:buChar char="•"/>
              <a:defRPr/>
            </a:pPr>
            <a:r>
              <a:rPr lang="en-US" dirty="0" smtClean="0">
                <a:latin typeface="Candara"/>
                <a:ea typeface="+mn-ea"/>
                <a:cs typeface="Candara"/>
              </a:rPr>
              <a:t>Consideration of the collective weight of the evidence now available related to BLLs&lt;10 µg/dl</a:t>
            </a:r>
          </a:p>
          <a:p>
            <a:pPr marL="793242" lvl="1" indent="-457200" eaLnBrk="1" fontAlgn="auto" hangingPunct="1">
              <a:lnSpc>
                <a:spcPct val="60000"/>
              </a:lnSpc>
              <a:spcBef>
                <a:spcPts val="0"/>
              </a:spcBef>
              <a:spcAft>
                <a:spcPts val="0"/>
              </a:spcAft>
              <a:buFont typeface="Arial"/>
              <a:buChar char="•"/>
              <a:defRPr/>
            </a:pPr>
            <a:endParaRPr lang="en-US" dirty="0" smtClean="0">
              <a:latin typeface="Candara"/>
              <a:ea typeface="+mn-ea"/>
              <a:cs typeface="Candara"/>
            </a:endParaRPr>
          </a:p>
          <a:p>
            <a:pPr marL="793242" lvl="1" indent="-457200" eaLnBrk="1" fontAlgn="auto" hangingPunct="1">
              <a:spcBef>
                <a:spcPts val="324"/>
              </a:spcBef>
              <a:spcAft>
                <a:spcPts val="0"/>
              </a:spcAft>
              <a:buFont typeface="Arial"/>
              <a:buChar char="•"/>
              <a:defRPr/>
            </a:pPr>
            <a:r>
              <a:rPr lang="en-US" dirty="0" smtClean="0">
                <a:latin typeface="Candara"/>
                <a:ea typeface="+mn-ea"/>
                <a:cs typeface="Candara"/>
              </a:rPr>
              <a:t>Brief </a:t>
            </a:r>
            <a:r>
              <a:rPr lang="en-US" dirty="0">
                <a:latin typeface="Candara"/>
                <a:ea typeface="+mn-ea"/>
                <a:cs typeface="Candara"/>
              </a:rPr>
              <a:t>summary of </a:t>
            </a:r>
            <a:r>
              <a:rPr lang="en-US" dirty="0" smtClean="0">
                <a:latin typeface="Candara"/>
                <a:ea typeface="+mn-ea"/>
                <a:cs typeface="Candara"/>
              </a:rPr>
              <a:t>new aspects </a:t>
            </a:r>
            <a:r>
              <a:rPr lang="en-US" dirty="0">
                <a:latin typeface="Candara"/>
                <a:ea typeface="+mn-ea"/>
                <a:cs typeface="Candara"/>
              </a:rPr>
              <a:t>of the scientific </a:t>
            </a:r>
            <a:r>
              <a:rPr lang="en-US" dirty="0" smtClean="0">
                <a:latin typeface="Candara"/>
                <a:ea typeface="+mn-ea"/>
                <a:cs typeface="Candara"/>
              </a:rPr>
              <a:t>literature reported since the prior document (2005), as considered </a:t>
            </a:r>
            <a:r>
              <a:rPr lang="en-US" dirty="0">
                <a:latin typeface="Candara"/>
                <a:ea typeface="+mn-ea"/>
                <a:cs typeface="Candara"/>
              </a:rPr>
              <a:t>by the Work </a:t>
            </a:r>
            <a:r>
              <a:rPr lang="en-US" dirty="0" smtClean="0">
                <a:latin typeface="Candara"/>
                <a:ea typeface="+mn-ea"/>
                <a:cs typeface="Candara"/>
              </a:rPr>
              <a:t>Group in its deliberations as related to:</a:t>
            </a:r>
          </a:p>
          <a:p>
            <a:pPr marL="1431036" lvl="3" indent="-342900" fontAlgn="auto">
              <a:spcAft>
                <a:spcPts val="0"/>
              </a:spcAft>
              <a:buFont typeface="Courier New"/>
              <a:buChar char="o"/>
              <a:defRPr/>
            </a:pPr>
            <a:r>
              <a:rPr lang="en-US" dirty="0" smtClean="0">
                <a:latin typeface="Candara"/>
                <a:ea typeface="+mn-ea"/>
                <a:cs typeface="Candara"/>
              </a:rPr>
              <a:t>Reductions in IQ</a:t>
            </a:r>
          </a:p>
          <a:p>
            <a:pPr marL="1431036" lvl="3" indent="-342900" fontAlgn="auto">
              <a:spcAft>
                <a:spcPts val="0"/>
              </a:spcAft>
              <a:buFont typeface="Courier New"/>
              <a:buChar char="o"/>
              <a:defRPr/>
            </a:pPr>
            <a:r>
              <a:rPr lang="en-US" dirty="0" smtClean="0">
                <a:latin typeface="Candara"/>
                <a:ea typeface="+mn-ea"/>
                <a:cs typeface="Candara"/>
              </a:rPr>
              <a:t>Reductions in academic achievement</a:t>
            </a:r>
          </a:p>
          <a:p>
            <a:pPr marL="1431036" lvl="3" indent="-342900" fontAlgn="auto">
              <a:spcAft>
                <a:spcPts val="0"/>
              </a:spcAft>
              <a:buFont typeface="Courier New"/>
              <a:buChar char="o"/>
              <a:defRPr/>
            </a:pPr>
            <a:r>
              <a:rPr lang="en-US" dirty="0" smtClean="0">
                <a:latin typeface="Candara"/>
                <a:ea typeface="+mn-ea"/>
                <a:cs typeface="Candara"/>
              </a:rPr>
              <a:t>Impairments of specific cognitive functions</a:t>
            </a:r>
          </a:p>
          <a:p>
            <a:pPr marL="1431036" lvl="3" indent="-342900" fontAlgn="auto">
              <a:spcAft>
                <a:spcPts val="0"/>
              </a:spcAft>
              <a:buFont typeface="Courier New"/>
              <a:buChar char="o"/>
              <a:defRPr/>
            </a:pPr>
            <a:r>
              <a:rPr lang="en-US" dirty="0" smtClean="0">
                <a:latin typeface="Candara"/>
                <a:ea typeface="+mn-ea"/>
                <a:cs typeface="Candara"/>
              </a:rPr>
              <a:t>Adverse effects on Other Organs/Systems, e.g., </a:t>
            </a:r>
          </a:p>
          <a:p>
            <a:pPr lvl="4" fontAlgn="auto">
              <a:spcAft>
                <a:spcPts val="0"/>
              </a:spcAft>
              <a:buFont typeface="Wingdings" charset="2"/>
              <a:buChar char="²"/>
              <a:defRPr/>
            </a:pPr>
            <a:r>
              <a:rPr lang="en-US" dirty="0" smtClean="0">
                <a:latin typeface="Candara"/>
                <a:ea typeface="+mn-ea"/>
                <a:cs typeface="Candara"/>
              </a:rPr>
              <a:t>Cardiovascular</a:t>
            </a:r>
          </a:p>
          <a:p>
            <a:pPr lvl="4" fontAlgn="auto">
              <a:spcAft>
                <a:spcPts val="0"/>
              </a:spcAft>
              <a:buFont typeface="Wingdings" charset="2"/>
              <a:buChar char="²"/>
              <a:defRPr/>
            </a:pPr>
            <a:r>
              <a:rPr lang="en-US" dirty="0" smtClean="0">
                <a:latin typeface="Candara"/>
                <a:ea typeface="+mn-ea"/>
                <a:cs typeface="Candara"/>
              </a:rPr>
              <a:t>Development of reproductive systems</a:t>
            </a:r>
          </a:p>
          <a:p>
            <a:pPr lvl="4" fontAlgn="auto">
              <a:spcAft>
                <a:spcPts val="0"/>
              </a:spcAft>
              <a:buFont typeface="Wingdings" charset="2"/>
              <a:buChar char="²"/>
              <a:defRPr/>
            </a:pPr>
            <a:r>
              <a:rPr lang="en-US" dirty="0" smtClean="0">
                <a:latin typeface="Candara"/>
                <a:ea typeface="+mn-ea"/>
                <a:cs typeface="Candara"/>
              </a:rPr>
              <a:t>Growth</a:t>
            </a:r>
            <a:endParaRPr lang="en-US" dirty="0">
              <a:latin typeface="Candara"/>
              <a:ea typeface="+mn-ea"/>
              <a:cs typeface="Candara"/>
            </a:endParaRPr>
          </a:p>
          <a:p>
            <a:pPr lvl="4" fontAlgn="auto">
              <a:spcAft>
                <a:spcPts val="0"/>
              </a:spcAft>
              <a:buFont typeface="Wingdings" charset="2"/>
              <a:buChar char="²"/>
              <a:defRPr/>
            </a:pPr>
            <a:r>
              <a:rPr lang="en-US" dirty="0" smtClean="0">
                <a:latin typeface="Candara"/>
                <a:ea typeface="+mn-ea"/>
                <a:cs typeface="Candara"/>
              </a:rPr>
              <a:t>Supportive Animal Evidence</a:t>
            </a:r>
          </a:p>
          <a:p>
            <a:pPr marL="859536" lvl="2" eaLnBrk="1" fontAlgn="auto" hangingPunct="1">
              <a:spcAft>
                <a:spcPts val="0"/>
              </a:spcAft>
              <a:buFont typeface="Wingdings 2"/>
              <a:buChar char=""/>
              <a:defRPr/>
            </a:pPr>
            <a:endParaRPr lang="en-US" dirty="0" smtClean="0">
              <a:latin typeface="Candara"/>
              <a:ea typeface="+mn-ea"/>
              <a:cs typeface="Candara"/>
            </a:endParaRPr>
          </a:p>
          <a:p>
            <a:pPr marL="859536" lvl="2" eaLnBrk="1" fontAlgn="auto" hangingPunct="1">
              <a:spcAft>
                <a:spcPts val="0"/>
              </a:spcAft>
              <a:buFont typeface="Wingdings 2"/>
              <a:buChar char=""/>
              <a:defRPr/>
            </a:pPr>
            <a:endParaRPr lang="en-US" dirty="0" smtClean="0">
              <a:latin typeface="Candara"/>
              <a:ea typeface="+mn-ea"/>
              <a:cs typeface="Candara"/>
            </a:endParaRPr>
          </a:p>
          <a:p>
            <a:pPr marL="621792" lvl="1" eaLnBrk="1" fontAlgn="auto" hangingPunct="1">
              <a:spcBef>
                <a:spcPts val="324"/>
              </a:spcBef>
              <a:spcAft>
                <a:spcPts val="0"/>
              </a:spcAft>
              <a:buFont typeface="Verdana"/>
              <a:buChar char="◦"/>
              <a:defRPr/>
            </a:pPr>
            <a:endParaRPr lang="en-US" dirty="0">
              <a:latin typeface="Candara"/>
              <a:ea typeface="+mn-ea"/>
              <a:cs typeface="Candara"/>
            </a:endParaRPr>
          </a:p>
          <a:p>
            <a:pPr marL="365760" indent="-256032" eaLnBrk="1" fontAlgn="auto" hangingPunct="1">
              <a:spcAft>
                <a:spcPts val="0"/>
              </a:spcAft>
              <a:buFont typeface="Wingdings 3"/>
              <a:buChar char=""/>
              <a:defRPr/>
            </a:pPr>
            <a:endParaRPr lang="en-US" dirty="0">
              <a:latin typeface="Candara"/>
              <a:ea typeface="+mn-ea"/>
              <a:cs typeface="Candara"/>
            </a:endParaRPr>
          </a:p>
        </p:txBody>
      </p:sp>
      <p:sp>
        <p:nvSpPr>
          <p:cNvPr id="2" name="Title 1"/>
          <p:cNvSpPr>
            <a:spLocks noGrp="1"/>
          </p:cNvSpPr>
          <p:nvPr>
            <p:ph type="title"/>
          </p:nvPr>
        </p:nvSpPr>
        <p:spPr>
          <a:xfrm>
            <a:off x="179512" y="116632"/>
            <a:ext cx="8686801" cy="864096"/>
          </a:xfrm>
        </p:spPr>
        <p:txBody>
          <a:bodyPr>
            <a:noAutofit/>
          </a:bodyPr>
          <a:lstStyle/>
          <a:p>
            <a:pPr eaLnBrk="1" fontAlgn="auto" hangingPunct="1">
              <a:spcAft>
                <a:spcPts val="0"/>
              </a:spcAft>
              <a:defRPr/>
            </a:pPr>
            <a:r>
              <a:rPr lang="en-US" sz="3600" dirty="0" smtClean="0">
                <a:latin typeface="Candara"/>
                <a:ea typeface="+mj-ea"/>
                <a:cs typeface="Candara"/>
              </a:rPr>
              <a:t>2012 Work Group Scientific Rationale</a:t>
            </a:r>
            <a:endParaRPr lang="en-US" sz="3600" dirty="0">
              <a:latin typeface="Candara"/>
              <a:ea typeface="+mj-ea"/>
              <a:cs typeface="Candara"/>
            </a:endParaRPr>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48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a:xfrm>
            <a:off x="467544" y="1556792"/>
            <a:ext cx="8229600" cy="3960440"/>
          </a:xfrm>
        </p:spPr>
        <p:txBody>
          <a:bodyPr/>
          <a:lstStyle/>
          <a:p>
            <a:pPr eaLnBrk="1" hangingPunct="1"/>
            <a:r>
              <a:rPr lang="en-US" sz="2800" dirty="0">
                <a:latin typeface="Candara"/>
                <a:cs typeface="Candara"/>
              </a:rPr>
              <a:t>Currently, children serve as the proverbial ‘canaries in the coal mine’ in that elevated BLL is used to identify Pb sources</a:t>
            </a:r>
          </a:p>
          <a:p>
            <a:pPr eaLnBrk="1" hangingPunct="1"/>
            <a:r>
              <a:rPr lang="en-US" sz="2800" dirty="0">
                <a:latin typeface="Candara"/>
                <a:cs typeface="Candara"/>
              </a:rPr>
              <a:t>Current strategy of identifying elevated BLLs does not prevent damage already incurred</a:t>
            </a:r>
          </a:p>
          <a:p>
            <a:pPr eaLnBrk="1" hangingPunct="1"/>
            <a:r>
              <a:rPr lang="en-US" sz="2800" dirty="0">
                <a:latin typeface="Candara"/>
                <a:cs typeface="Candara"/>
              </a:rPr>
              <a:t>Economic analyses of reducing or eliminating lead always have a positive $ benefit.</a:t>
            </a:r>
          </a:p>
        </p:txBody>
      </p:sp>
      <p:sp>
        <p:nvSpPr>
          <p:cNvPr id="2" name="Title 1"/>
          <p:cNvSpPr>
            <a:spLocks noGrp="1"/>
          </p:cNvSpPr>
          <p:nvPr>
            <p:ph type="title"/>
          </p:nvPr>
        </p:nvSpPr>
        <p:spPr>
          <a:xfrm>
            <a:off x="467544" y="116632"/>
            <a:ext cx="8229600" cy="1080120"/>
          </a:xfrm>
        </p:spPr>
        <p:txBody>
          <a:bodyPr/>
          <a:lstStyle/>
          <a:p>
            <a:pPr eaLnBrk="1" fontAlgn="auto" hangingPunct="1">
              <a:spcAft>
                <a:spcPts val="0"/>
              </a:spcAft>
              <a:defRPr/>
            </a:pPr>
            <a:r>
              <a:rPr lang="en-US" sz="4000" dirty="0" smtClean="0">
                <a:latin typeface="Candara"/>
                <a:ea typeface="+mj-ea"/>
                <a:cs typeface="Candara"/>
              </a:rPr>
              <a:t>Emphasizing Primary Prevention</a:t>
            </a:r>
            <a:endParaRPr lang="en-US" sz="4000" dirty="0">
              <a:latin typeface="Candara"/>
              <a:ea typeface="+mj-ea"/>
              <a:cs typeface="Candara"/>
            </a:endParaRPr>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92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721"/>
                                        </p:tgtEl>
                                        <p:attrNameLst>
                                          <p:attrName>style.visibility</p:attrName>
                                        </p:attrNameLst>
                                      </p:cBhvr>
                                      <p:to>
                                        <p:strVal val="visible"/>
                                      </p:to>
                                    </p:set>
                                    <p:animEffect transition="in" filter="dissolve">
                                      <p:cBhvr>
                                        <p:cTn id="10" dur="1000"/>
                                        <p:tgtEl>
                                          <p:spTgt spid="30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363272" cy="5112568"/>
          </a:xfrm>
        </p:spPr>
        <p:txBody>
          <a:bodyPr>
            <a:normAutofit fontScale="92500" lnSpcReduction="10000"/>
          </a:bodyPr>
          <a:lstStyle/>
          <a:p>
            <a:pPr marL="566928" indent="-457200" eaLnBrk="1" fontAlgn="auto" hangingPunct="1">
              <a:spcAft>
                <a:spcPts val="0"/>
              </a:spcAft>
              <a:buSzPct val="150000"/>
              <a:buFont typeface="Wingdings" charset="2"/>
              <a:buChar char="§"/>
              <a:defRPr/>
            </a:pPr>
            <a:r>
              <a:rPr lang="en-US" dirty="0">
                <a:latin typeface="Candara"/>
                <a:ea typeface="+mn-ea"/>
                <a:cs typeface="Candara"/>
              </a:rPr>
              <a:t>Weight of </a:t>
            </a:r>
            <a:r>
              <a:rPr lang="en-US" dirty="0" smtClean="0">
                <a:latin typeface="Candara"/>
                <a:ea typeface="+mn-ea"/>
                <a:cs typeface="Candara"/>
              </a:rPr>
              <a:t>the Evidence is Critical</a:t>
            </a:r>
            <a:endParaRPr lang="en-US" dirty="0">
              <a:latin typeface="Candara"/>
              <a:ea typeface="+mn-ea"/>
              <a:cs typeface="Candara"/>
            </a:endParaRPr>
          </a:p>
          <a:p>
            <a:pPr marL="1193292" lvl="2" indent="-457200" fontAlgn="auto">
              <a:spcBef>
                <a:spcPts val="324"/>
              </a:spcBef>
              <a:spcAft>
                <a:spcPts val="0"/>
              </a:spcAft>
              <a:buFont typeface="Arial"/>
              <a:buChar char="•"/>
              <a:defRPr/>
            </a:pPr>
            <a:r>
              <a:rPr lang="en-US" dirty="0" smtClean="0">
                <a:latin typeface="Candara"/>
                <a:ea typeface="+mn-ea"/>
                <a:cs typeface="Candara"/>
              </a:rPr>
              <a:t>Not </a:t>
            </a:r>
            <a:r>
              <a:rPr lang="en-US" dirty="0">
                <a:latin typeface="Candara"/>
                <a:ea typeface="+mn-ea"/>
                <a:cs typeface="Candara"/>
              </a:rPr>
              <a:t>all studies are of equal </a:t>
            </a:r>
            <a:r>
              <a:rPr lang="en-US" dirty="0" smtClean="0">
                <a:latin typeface="Candara"/>
                <a:ea typeface="+mn-ea"/>
                <a:cs typeface="Candara"/>
              </a:rPr>
              <a:t>merit, not for Pb or any other epidemiological pursuit. </a:t>
            </a:r>
            <a:endParaRPr lang="en-US" dirty="0">
              <a:latin typeface="Candara"/>
              <a:ea typeface="+mn-ea"/>
              <a:cs typeface="Candara"/>
            </a:endParaRPr>
          </a:p>
          <a:p>
            <a:pPr marL="1193292" lvl="2" indent="-457200" fontAlgn="auto">
              <a:spcBef>
                <a:spcPts val="324"/>
              </a:spcBef>
              <a:spcAft>
                <a:spcPts val="0"/>
              </a:spcAft>
              <a:buFont typeface="Arial"/>
              <a:buChar char="•"/>
              <a:defRPr/>
            </a:pPr>
            <a:r>
              <a:rPr lang="en-US" dirty="0">
                <a:latin typeface="Candara"/>
                <a:ea typeface="+mn-ea"/>
                <a:cs typeface="Candara"/>
              </a:rPr>
              <a:t>Prospective </a:t>
            </a:r>
            <a:r>
              <a:rPr lang="en-US" dirty="0" smtClean="0">
                <a:latin typeface="Candara"/>
                <a:ea typeface="+mn-ea"/>
                <a:cs typeface="Candara"/>
              </a:rPr>
              <a:t>studies, e.g., are considered stronger.</a:t>
            </a:r>
          </a:p>
          <a:p>
            <a:pPr marL="1193292" lvl="2" indent="-457200" fontAlgn="auto">
              <a:spcBef>
                <a:spcPts val="324"/>
              </a:spcBef>
              <a:spcAft>
                <a:spcPts val="0"/>
              </a:spcAft>
              <a:buFont typeface="Arial"/>
              <a:buChar char="•"/>
              <a:defRPr/>
            </a:pPr>
            <a:r>
              <a:rPr lang="en-US" dirty="0" smtClean="0">
                <a:latin typeface="Candara"/>
                <a:ea typeface="+mn-ea"/>
                <a:cs typeface="Candara"/>
              </a:rPr>
              <a:t>Cross sectional studies are limited by lack of full history of exposure, but</a:t>
            </a:r>
          </a:p>
          <a:p>
            <a:pPr marL="1193292" lvl="2" indent="-457200" fontAlgn="auto">
              <a:spcBef>
                <a:spcPts val="324"/>
              </a:spcBef>
              <a:spcAft>
                <a:spcPts val="0"/>
              </a:spcAft>
              <a:buFont typeface="Arial"/>
              <a:buChar char="•"/>
              <a:defRPr/>
            </a:pPr>
            <a:r>
              <a:rPr lang="en-US" dirty="0" smtClean="0">
                <a:latin typeface="Candara"/>
                <a:ea typeface="+mn-ea"/>
                <a:cs typeface="Candara"/>
              </a:rPr>
              <a:t>Even with that, children’s BLLs are highly correlated over time  </a:t>
            </a:r>
          </a:p>
          <a:p>
            <a:pPr marL="1193292" lvl="2" indent="-457200" fontAlgn="auto">
              <a:spcBef>
                <a:spcPts val="324"/>
              </a:spcBef>
              <a:spcAft>
                <a:spcPts val="0"/>
              </a:spcAft>
              <a:buFont typeface="Arial"/>
              <a:buChar char="•"/>
              <a:defRPr/>
            </a:pPr>
            <a:r>
              <a:rPr lang="en-US" b="1" i="1" dirty="0" smtClean="0">
                <a:latin typeface="Candara"/>
                <a:ea typeface="+mn-ea"/>
                <a:cs typeface="Candara"/>
              </a:rPr>
              <a:t>However, critical in such deliberations is the overall weight of the evidence, not the findings from a single study</a:t>
            </a:r>
            <a:endParaRPr lang="en-US" b="1" i="1" dirty="0">
              <a:latin typeface="Candara"/>
              <a:ea typeface="+mn-ea"/>
              <a:cs typeface="Candara"/>
            </a:endParaRPr>
          </a:p>
          <a:p>
            <a:pPr marL="566928" indent="-457200" eaLnBrk="1" fontAlgn="auto" hangingPunct="1">
              <a:spcAft>
                <a:spcPts val="0"/>
              </a:spcAft>
              <a:buSzPct val="150000"/>
              <a:buFont typeface="Wingdings" charset="2"/>
              <a:buChar char="§"/>
              <a:defRPr/>
            </a:pPr>
            <a:r>
              <a:rPr lang="en-US" dirty="0" smtClean="0">
                <a:latin typeface="Candara"/>
                <a:ea typeface="+mn-ea"/>
                <a:cs typeface="Candara"/>
              </a:rPr>
              <a:t>Shape of the curve below 10 µg/dl is irrelevant</a:t>
            </a:r>
          </a:p>
          <a:p>
            <a:pPr marL="1136142" lvl="2" indent="-342900" fontAlgn="auto">
              <a:spcBef>
                <a:spcPts val="324"/>
              </a:spcBef>
              <a:spcAft>
                <a:spcPts val="0"/>
              </a:spcAft>
              <a:buFont typeface="Arial"/>
              <a:buChar char="•"/>
              <a:defRPr/>
            </a:pPr>
            <a:r>
              <a:rPr lang="en-US" dirty="0" smtClean="0">
                <a:latin typeface="Candara"/>
                <a:ea typeface="+mn-ea"/>
                <a:cs typeface="Candara"/>
              </a:rPr>
              <a:t>i.e., greater effects at BLLs </a:t>
            </a:r>
            <a:r>
              <a:rPr lang="en-US" dirty="0">
                <a:latin typeface="Candara"/>
                <a:ea typeface="+mn-ea"/>
                <a:cs typeface="Candara"/>
              </a:rPr>
              <a:t>&lt;10 </a:t>
            </a:r>
            <a:r>
              <a:rPr lang="en-US" dirty="0" smtClean="0">
                <a:latin typeface="Candara"/>
                <a:ea typeface="+mn-ea"/>
                <a:cs typeface="Candara"/>
              </a:rPr>
              <a:t>µg/dl as compared to &gt;10 µg/dl are not reported for all outcomes and were not a component of the discussion</a:t>
            </a:r>
          </a:p>
          <a:p>
            <a:pPr marL="365760" indent="-256032" eaLnBrk="1" fontAlgn="auto" hangingPunct="1">
              <a:spcAft>
                <a:spcPts val="0"/>
              </a:spcAft>
              <a:buFont typeface="Wingdings 3"/>
              <a:buChar char=""/>
              <a:defRPr/>
            </a:pPr>
            <a:endParaRPr lang="en-US" dirty="0" smtClean="0">
              <a:latin typeface="Candara"/>
              <a:ea typeface="+mn-ea"/>
              <a:cs typeface="Candara"/>
            </a:endParaRPr>
          </a:p>
        </p:txBody>
      </p:sp>
      <p:sp>
        <p:nvSpPr>
          <p:cNvPr id="2" name="Title 1"/>
          <p:cNvSpPr>
            <a:spLocks noGrp="1"/>
          </p:cNvSpPr>
          <p:nvPr>
            <p:ph type="title"/>
          </p:nvPr>
        </p:nvSpPr>
        <p:spPr>
          <a:xfrm>
            <a:off x="323528" y="0"/>
            <a:ext cx="8568952" cy="1143000"/>
          </a:xfrm>
        </p:spPr>
        <p:txBody>
          <a:bodyPr>
            <a:noAutofit/>
          </a:bodyPr>
          <a:lstStyle/>
          <a:p>
            <a:pPr eaLnBrk="1" fontAlgn="auto" hangingPunct="1">
              <a:spcAft>
                <a:spcPts val="0"/>
              </a:spcAft>
              <a:defRPr/>
            </a:pPr>
            <a:r>
              <a:rPr lang="en-US" sz="3600" dirty="0" smtClean="0">
                <a:latin typeface="Candara"/>
                <a:ea typeface="+mj-ea"/>
                <a:cs typeface="Candara"/>
              </a:rPr>
              <a:t>Considerations Leading to Work Group Recommendations</a:t>
            </a:r>
            <a:endParaRPr lang="en-US" sz="3600" dirty="0">
              <a:latin typeface="Candara"/>
              <a:ea typeface="+mj-ea"/>
              <a:cs typeface="Candara"/>
            </a:endParaRPr>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43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66928" indent="-457200" eaLnBrk="1" fontAlgn="auto" hangingPunct="1">
              <a:spcAft>
                <a:spcPts val="0"/>
              </a:spcAft>
              <a:buSzPct val="150000"/>
              <a:buFont typeface="Wingdings" charset="2"/>
              <a:buChar char="§"/>
              <a:defRPr/>
            </a:pPr>
            <a:r>
              <a:rPr lang="en-US" dirty="0">
                <a:latin typeface="Candara"/>
                <a:ea typeface="+mn-ea"/>
                <a:cs typeface="Candara"/>
              </a:rPr>
              <a:t>Critical impact of concurrent blood </a:t>
            </a:r>
            <a:r>
              <a:rPr lang="en-US" dirty="0" err="1">
                <a:latin typeface="Candara"/>
                <a:ea typeface="+mn-ea"/>
                <a:cs typeface="Candara"/>
              </a:rPr>
              <a:t>Pb</a:t>
            </a:r>
            <a:endParaRPr lang="en-US" dirty="0">
              <a:latin typeface="Candara"/>
              <a:ea typeface="+mn-ea"/>
              <a:cs typeface="Candara"/>
            </a:endParaRPr>
          </a:p>
          <a:p>
            <a:pPr marL="1193292" lvl="2" indent="-457200" fontAlgn="auto">
              <a:spcBef>
                <a:spcPts val="324"/>
              </a:spcBef>
              <a:spcAft>
                <a:spcPts val="0"/>
              </a:spcAft>
              <a:buFont typeface="Arial"/>
              <a:buChar char="•"/>
              <a:defRPr/>
            </a:pPr>
            <a:r>
              <a:rPr lang="en-US" dirty="0">
                <a:latin typeface="Candara"/>
                <a:ea typeface="+mn-ea"/>
                <a:cs typeface="Candara"/>
              </a:rPr>
              <a:t>It is now clear that concurrent blood </a:t>
            </a:r>
            <a:r>
              <a:rPr lang="en-US" dirty="0" err="1">
                <a:latin typeface="Candara"/>
                <a:ea typeface="+mn-ea"/>
                <a:cs typeface="Candara"/>
              </a:rPr>
              <a:t>Pb</a:t>
            </a:r>
            <a:r>
              <a:rPr lang="en-US" dirty="0">
                <a:latin typeface="Candara"/>
                <a:ea typeface="+mn-ea"/>
                <a:cs typeface="Candara"/>
              </a:rPr>
              <a:t> is among the strongest </a:t>
            </a:r>
            <a:r>
              <a:rPr lang="en-US" dirty="0" smtClean="0">
                <a:latin typeface="Candara"/>
                <a:ea typeface="+mn-ea"/>
                <a:cs typeface="Candara"/>
              </a:rPr>
              <a:t>predictors of many negative associations and more consistent for many outcomes than maternal or neonatal exposure metrics</a:t>
            </a:r>
          </a:p>
          <a:p>
            <a:pPr marL="566928" indent="-457200" eaLnBrk="1" fontAlgn="auto" hangingPunct="1">
              <a:spcAft>
                <a:spcPts val="0"/>
              </a:spcAft>
              <a:buSzPct val="150000"/>
              <a:buFont typeface="Wingdings" charset="2"/>
              <a:buChar char="§"/>
              <a:defRPr/>
            </a:pPr>
            <a:r>
              <a:rPr lang="en-US" dirty="0" smtClean="0">
                <a:latin typeface="Candara"/>
                <a:ea typeface="+mn-ea"/>
                <a:cs typeface="Candara"/>
              </a:rPr>
              <a:t>Coupled with the fact that there is no evidence to date that effects, once they have occurred, can be reversed</a:t>
            </a:r>
          </a:p>
          <a:p>
            <a:pPr marL="1193292" lvl="2" indent="-457200" fontAlgn="auto">
              <a:spcBef>
                <a:spcPts val="324"/>
              </a:spcBef>
              <a:spcAft>
                <a:spcPts val="0"/>
              </a:spcAft>
              <a:buFont typeface="Arial"/>
              <a:buChar char="•"/>
              <a:defRPr/>
            </a:pPr>
            <a:r>
              <a:rPr lang="en-US" dirty="0" smtClean="0">
                <a:latin typeface="Candara"/>
                <a:ea typeface="+mn-ea"/>
                <a:cs typeface="Candara"/>
              </a:rPr>
              <a:t>TLC trial</a:t>
            </a:r>
          </a:p>
          <a:p>
            <a:pPr marL="1193292" lvl="2" indent="-457200" fontAlgn="auto">
              <a:spcBef>
                <a:spcPts val="324"/>
              </a:spcBef>
              <a:spcAft>
                <a:spcPts val="0"/>
              </a:spcAft>
              <a:buFont typeface="Arial"/>
              <a:buChar char="•"/>
              <a:defRPr/>
            </a:pPr>
            <a:r>
              <a:rPr lang="en-US" dirty="0" err="1" smtClean="0">
                <a:latin typeface="Candara"/>
                <a:ea typeface="+mn-ea"/>
                <a:cs typeface="Candara"/>
              </a:rPr>
              <a:t>Toxicokinetics</a:t>
            </a:r>
            <a:endParaRPr lang="en-US" dirty="0" smtClean="0">
              <a:latin typeface="Candara"/>
              <a:ea typeface="+mn-ea"/>
              <a:cs typeface="Candara"/>
            </a:endParaRPr>
          </a:p>
        </p:txBody>
      </p:sp>
      <p:sp>
        <p:nvSpPr>
          <p:cNvPr id="2" name="Title 1"/>
          <p:cNvSpPr>
            <a:spLocks noGrp="1"/>
          </p:cNvSpPr>
          <p:nvPr>
            <p:ph type="title"/>
          </p:nvPr>
        </p:nvSpPr>
        <p:spPr>
          <a:xfrm>
            <a:off x="251520" y="116632"/>
            <a:ext cx="8712968" cy="1143000"/>
          </a:xfrm>
        </p:spPr>
        <p:txBody>
          <a:bodyPr>
            <a:noAutofit/>
          </a:bodyPr>
          <a:lstStyle/>
          <a:p>
            <a:pPr eaLnBrk="1" fontAlgn="auto" hangingPunct="1">
              <a:spcAft>
                <a:spcPts val="0"/>
              </a:spcAft>
              <a:defRPr/>
            </a:pPr>
            <a:r>
              <a:rPr lang="en-US" sz="3600" dirty="0" smtClean="0">
                <a:latin typeface="Candara"/>
                <a:ea typeface="+mj-ea"/>
                <a:cs typeface="Candara"/>
              </a:rPr>
              <a:t>Additional Considerations Leading to ACCLPP Recommendations</a:t>
            </a:r>
            <a:endParaRPr lang="en-US" sz="3600" dirty="0">
              <a:latin typeface="Candara"/>
              <a:ea typeface="+mj-ea"/>
              <a:cs typeface="Candara"/>
            </a:endParaRPr>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012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3136"/>
          </a:xfrm>
        </p:spPr>
        <p:txBody>
          <a:bodyPr>
            <a:normAutofit/>
          </a:bodyPr>
          <a:lstStyle/>
          <a:p>
            <a:pPr marL="566928" indent="-457200" eaLnBrk="1" fontAlgn="auto" hangingPunct="1">
              <a:spcAft>
                <a:spcPts val="0"/>
              </a:spcAft>
              <a:buSzPct val="150000"/>
              <a:buFont typeface="Wingdings" charset="2"/>
              <a:buChar char="§"/>
              <a:defRPr/>
            </a:pPr>
            <a:r>
              <a:rPr lang="en-US" dirty="0" smtClean="0">
                <a:latin typeface="Candara"/>
                <a:ea typeface="+mn-ea"/>
                <a:cs typeface="Candara"/>
              </a:rPr>
              <a:t>From populations in North America, Australia, Europe and Asia</a:t>
            </a:r>
          </a:p>
          <a:p>
            <a:pPr marL="566928" indent="-457200" eaLnBrk="1" fontAlgn="auto" hangingPunct="1">
              <a:spcAft>
                <a:spcPts val="0"/>
              </a:spcAft>
              <a:buSzPct val="150000"/>
              <a:buFont typeface="Wingdings" charset="2"/>
              <a:buChar char="§"/>
              <a:defRPr/>
            </a:pPr>
            <a:r>
              <a:rPr lang="en-US" dirty="0" smtClean="0">
                <a:latin typeface="Candara"/>
                <a:ea typeface="+mn-ea"/>
                <a:cs typeface="Candara"/>
              </a:rPr>
              <a:t>Range </a:t>
            </a:r>
            <a:r>
              <a:rPr lang="en-US" dirty="0">
                <a:latin typeface="Candara"/>
                <a:ea typeface="+mn-ea"/>
                <a:cs typeface="Candara"/>
              </a:rPr>
              <a:t>of IQ </a:t>
            </a:r>
            <a:r>
              <a:rPr lang="en-US" dirty="0" smtClean="0">
                <a:latin typeface="Candara"/>
                <a:ea typeface="+mn-ea"/>
                <a:cs typeface="Candara"/>
              </a:rPr>
              <a:t>tests</a:t>
            </a:r>
          </a:p>
          <a:p>
            <a:pPr marL="566928" indent="-457200" eaLnBrk="1" fontAlgn="auto" hangingPunct="1">
              <a:spcAft>
                <a:spcPts val="0"/>
              </a:spcAft>
              <a:buSzPct val="150000"/>
              <a:buFont typeface="Wingdings" charset="2"/>
              <a:buChar char="§"/>
              <a:defRPr/>
            </a:pPr>
            <a:r>
              <a:rPr lang="en-US" dirty="0" smtClean="0">
                <a:latin typeface="Candara"/>
                <a:ea typeface="+mn-ea"/>
                <a:cs typeface="Candara"/>
              </a:rPr>
              <a:t>Summary/Meta-analyses</a:t>
            </a:r>
          </a:p>
          <a:p>
            <a:pPr marL="793242" lvl="1" indent="-457200" eaLnBrk="1" fontAlgn="auto" hangingPunct="1">
              <a:spcBef>
                <a:spcPts val="324"/>
              </a:spcBef>
              <a:spcAft>
                <a:spcPts val="0"/>
              </a:spcAft>
              <a:buFont typeface="Arial"/>
              <a:buChar char="•"/>
              <a:defRPr/>
            </a:pPr>
            <a:r>
              <a:rPr lang="en-US" dirty="0" smtClean="0">
                <a:latin typeface="Candara"/>
                <a:ea typeface="+mn-ea"/>
                <a:cs typeface="Candara"/>
              </a:rPr>
              <a:t>Lanphear et al., 2005 pooled analyses</a:t>
            </a:r>
          </a:p>
          <a:p>
            <a:pPr marL="1431036" lvl="3" indent="-342900" fontAlgn="auto">
              <a:spcAft>
                <a:spcPts val="0"/>
              </a:spcAft>
              <a:buFont typeface="Courier New"/>
              <a:buChar char="o"/>
              <a:defRPr/>
            </a:pPr>
            <a:r>
              <a:rPr lang="en-US" dirty="0" smtClean="0">
                <a:latin typeface="Candara"/>
                <a:ea typeface="+mn-ea"/>
                <a:cs typeface="Candara"/>
              </a:rPr>
              <a:t>Includes 1,333 children from 7 international population-based longitudinal cohort studies</a:t>
            </a:r>
          </a:p>
        </p:txBody>
      </p:sp>
      <p:sp>
        <p:nvSpPr>
          <p:cNvPr id="2" name="Title 1"/>
          <p:cNvSpPr>
            <a:spLocks noGrp="1"/>
          </p:cNvSpPr>
          <p:nvPr>
            <p:ph type="title"/>
          </p:nvPr>
        </p:nvSpPr>
        <p:spPr>
          <a:xfrm>
            <a:off x="251520" y="49213"/>
            <a:ext cx="8640960" cy="1143000"/>
          </a:xfrm>
        </p:spPr>
        <p:txBody>
          <a:bodyPr>
            <a:noAutofit/>
          </a:bodyPr>
          <a:lstStyle/>
          <a:p>
            <a:pPr eaLnBrk="1" fontAlgn="auto" hangingPunct="1">
              <a:spcAft>
                <a:spcPts val="0"/>
              </a:spcAft>
              <a:defRPr/>
            </a:pPr>
            <a:r>
              <a:rPr lang="en-US" sz="3600" dirty="0" smtClean="0">
                <a:latin typeface="Candara"/>
                <a:ea typeface="+mj-ea"/>
                <a:cs typeface="Candara"/>
              </a:rPr>
              <a:t>Evidence Related to Reductions in IQ at BLLs </a:t>
            </a:r>
            <a:r>
              <a:rPr lang="en-US" sz="3600" dirty="0">
                <a:latin typeface="Candara"/>
                <a:ea typeface="+mj-ea"/>
                <a:cs typeface="Candara"/>
              </a:rPr>
              <a:t>&lt;10 </a:t>
            </a:r>
            <a:r>
              <a:rPr lang="en-US" sz="3600" dirty="0" smtClean="0">
                <a:latin typeface="Candara"/>
                <a:ea typeface="+mj-ea"/>
                <a:cs typeface="Candara"/>
              </a:rPr>
              <a:t>µg/dl</a:t>
            </a:r>
            <a:endParaRPr lang="en-US" sz="3600" dirty="0">
              <a:latin typeface="Candara"/>
              <a:ea typeface="+mj-ea"/>
              <a:cs typeface="Candara"/>
            </a:endParaRPr>
          </a:p>
        </p:txBody>
      </p:sp>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14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andara"/>
                <a:cs typeface="Candara"/>
              </a:rPr>
              <a:t>International Pooled Analysis and Blood Lead Levels </a:t>
            </a:r>
            <a:r>
              <a:rPr lang="en-US" sz="3600" dirty="0">
                <a:latin typeface="Candara"/>
                <a:cs typeface="Candara"/>
              </a:rPr>
              <a:t>&lt;10 µg/dl</a:t>
            </a:r>
            <a:r>
              <a:rPr lang="en-US" sz="3600" dirty="0" smtClean="0">
                <a:latin typeface="Candara"/>
                <a:cs typeface="Candara"/>
              </a:rPr>
              <a:t> </a:t>
            </a:r>
            <a:endParaRPr lang="en-US" sz="3600" dirty="0">
              <a:latin typeface="Candara"/>
              <a:cs typeface="Candara"/>
            </a:endParaRPr>
          </a:p>
        </p:txBody>
      </p:sp>
      <p:pic>
        <p:nvPicPr>
          <p:cNvPr id="4" name="Picture 3" descr="pooled analys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700808"/>
            <a:ext cx="6120680" cy="4443781"/>
          </a:xfrm>
          <a:prstGeom prst="rect">
            <a:avLst/>
          </a:prstGeom>
        </p:spPr>
      </p:pic>
      <p:sp>
        <p:nvSpPr>
          <p:cNvPr id="5" name="Rectangle 4"/>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42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a:cs typeface="Candara"/>
              </a:rPr>
              <a:t>International Pooled Analysis and Blood Lead Levels &lt;10 µg/dl </a:t>
            </a:r>
            <a:endParaRPr lang="en-US" dirty="0"/>
          </a:p>
        </p:txBody>
      </p:sp>
      <p:pic>
        <p:nvPicPr>
          <p:cNvPr id="3" name="Picture 2" descr="pooled analysi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700808"/>
            <a:ext cx="5904656" cy="4288550"/>
          </a:xfrm>
          <a:prstGeom prst="rect">
            <a:avLst/>
          </a:prstGeom>
        </p:spPr>
      </p:pic>
      <p:sp>
        <p:nvSpPr>
          <p:cNvPr id="4" name="Rectangle 3"/>
          <p:cNvSpPr/>
          <p:nvPr/>
        </p:nvSpPr>
        <p:spPr>
          <a:xfrm>
            <a:off x="8244408" y="6525344"/>
            <a:ext cx="899592" cy="332656"/>
          </a:xfrm>
          <a:prstGeom prst="rect">
            <a:avLst/>
          </a:prstGeom>
          <a:solidFill>
            <a:schemeClr val="bg1">
              <a:lumMod val="95000"/>
            </a:schemeClr>
          </a:solidFill>
          <a:ln>
            <a:solidFill>
              <a:srgbClr val="FBFF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7010</TotalTime>
  <Words>3200</Words>
  <Application>Microsoft Office PowerPoint</Application>
  <PresentationFormat>On-screen Show (4:3)</PresentationFormat>
  <Paragraphs>293</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Candara</vt:lpstr>
      <vt:lpstr>Courier New</vt:lpstr>
      <vt:lpstr>Helvetica</vt:lpstr>
      <vt:lpstr>Times</vt:lpstr>
      <vt:lpstr>Verdana</vt:lpstr>
      <vt:lpstr>Wingdings</vt:lpstr>
      <vt:lpstr>Wingdings 2</vt:lpstr>
      <vt:lpstr>Wingdings 3</vt:lpstr>
      <vt:lpstr>Diseño predeterminado</vt:lpstr>
      <vt:lpstr>PowerPoint Presentation</vt:lpstr>
      <vt:lpstr>History: Update From 2005</vt:lpstr>
      <vt:lpstr>Summary of 2012 ACCLPP Work Group Recommendations</vt:lpstr>
      <vt:lpstr>2012 Work Group Scientific Rationale</vt:lpstr>
      <vt:lpstr>Considerations Leading to Work Group Recommendations</vt:lpstr>
      <vt:lpstr>Additional Considerations Leading to ACCLPP Recommendations</vt:lpstr>
      <vt:lpstr>Evidence Related to Reductions in IQ at BLLs &lt;10 µg/dl</vt:lpstr>
      <vt:lpstr>International Pooled Analysis and Blood Lead Levels &lt;10 µg/dl </vt:lpstr>
      <vt:lpstr>International Pooled Analysis and Blood Lead Levels &lt;10 µg/dl </vt:lpstr>
      <vt:lpstr>Evidence Related to Reductions in IQ at BLLs &lt;10 µg/dl</vt:lpstr>
      <vt:lpstr>Evidence Related to Reductions in IQ at BLLs &lt;10 µg/dl</vt:lpstr>
      <vt:lpstr>Evidence Related to Reductions in IQ at BLLs &lt;10 µg/dl</vt:lpstr>
      <vt:lpstr>Evidence Related to Reductions in IQ at BLLs &lt;10 µg/dl</vt:lpstr>
      <vt:lpstr>Evidence Related to Reductions in IQ at BLLs &lt;10 µg/dl</vt:lpstr>
      <vt:lpstr>Evidence Related to Reductions in IQ at BLLs &lt;10 µg/dl</vt:lpstr>
      <vt:lpstr>Evidence Related to Reductions in IQ at BLLs &lt;10 µg/dl</vt:lpstr>
      <vt:lpstr>Evidence Related to Reductions in Academic Achievement</vt:lpstr>
      <vt:lpstr>Evidence Related to Reductions in Academic Achievement</vt:lpstr>
      <vt:lpstr>Evidence Related to Reductions in Academic Achievement</vt:lpstr>
      <vt:lpstr>Evidence Related to Reductions in Academic Achievement</vt:lpstr>
      <vt:lpstr>Evidence Related to Impairments in Specific Cognitive Functions</vt:lpstr>
      <vt:lpstr>Evidence Related to Impairments in Specific Cognitive Functions: Attention</vt:lpstr>
      <vt:lpstr>Evidence Related to Impairments in Specific Cognitive Functions: Attention</vt:lpstr>
      <vt:lpstr>Evidence Related to Impairments in Specific Cognitive Functions: Attention</vt:lpstr>
      <vt:lpstr>Evidence Related to Impairments in Specific Cognitive Functions: Attention</vt:lpstr>
      <vt:lpstr>Evidence Related to Impairments in Specific Cognitive Functions: Attention</vt:lpstr>
      <vt:lpstr>Evidence Related to Impairments in Specific Cognitive Functions: Attention</vt:lpstr>
      <vt:lpstr>Evidence Related to Adverse Effects on Other Organs/Systems</vt:lpstr>
      <vt:lpstr>Evidence Related to Adverse Effects on Other Organs/Systems: Reproductive/Developmental</vt:lpstr>
      <vt:lpstr>Evidence Related to Adverse Effects on Other Organs/Systems: Postnatal Growth</vt:lpstr>
      <vt:lpstr>Evidence Related to Adverse Effects on Other Organs/Systems: Postnatal Growth</vt:lpstr>
      <vt:lpstr>Responses to Input Received on the Scientific Rationale  </vt:lpstr>
      <vt:lpstr>SES Can Enhance Effects of Pb</vt:lpstr>
      <vt:lpstr>SES is a MODIFIER of Lead Effects</vt:lpstr>
      <vt:lpstr>SES is a MODIFIER of Lead Effects</vt:lpstr>
      <vt:lpstr>Responses to Input Received on the Scientific Rationale</vt:lpstr>
      <vt:lpstr>Greater Magnitude Effects at Lower BLLs </vt:lpstr>
      <vt:lpstr>Multiplicity of Lead Effects</vt:lpstr>
      <vt:lpstr>Summary of the Bases for the Work Group Recommendation</vt:lpstr>
      <vt:lpstr>Emphasizing Primary Prevention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Morri</cp:lastModifiedBy>
  <cp:revision>878</cp:revision>
  <dcterms:created xsi:type="dcterms:W3CDTF">2010-05-23T14:28:12Z</dcterms:created>
  <dcterms:modified xsi:type="dcterms:W3CDTF">2015-11-02T18:55:07Z</dcterms:modified>
</cp:coreProperties>
</file>